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trictFirstAndLastChars="0" saveSubsetFonts="1" autoCompressPictures="0">
  <p:sldMasterIdLst>
    <p:sldMasterId id="2147483650" r:id="rId1"/>
  </p:sldMasterIdLst>
  <p:notesMasterIdLst>
    <p:notesMasterId r:id="rId35"/>
  </p:notesMasterIdLst>
  <p:handoutMasterIdLst>
    <p:handoutMasterId r:id="rId36"/>
  </p:handoutMasterIdLst>
  <p:sldIdLst>
    <p:sldId id="865" r:id="rId2"/>
    <p:sldId id="869" r:id="rId3"/>
    <p:sldId id="825" r:id="rId4"/>
    <p:sldId id="826" r:id="rId5"/>
    <p:sldId id="827" r:id="rId6"/>
    <p:sldId id="828" r:id="rId7"/>
    <p:sldId id="896" r:id="rId8"/>
    <p:sldId id="897" r:id="rId9"/>
    <p:sldId id="829" r:id="rId10"/>
    <p:sldId id="830" r:id="rId11"/>
    <p:sldId id="837" r:id="rId12"/>
    <p:sldId id="838" r:id="rId13"/>
    <p:sldId id="868" r:id="rId14"/>
    <p:sldId id="840" r:id="rId15"/>
    <p:sldId id="841" r:id="rId16"/>
    <p:sldId id="842" r:id="rId17"/>
    <p:sldId id="845" r:id="rId18"/>
    <p:sldId id="847" r:id="rId19"/>
    <p:sldId id="846" r:id="rId20"/>
    <p:sldId id="848" r:id="rId21"/>
    <p:sldId id="870" r:id="rId22"/>
    <p:sldId id="851" r:id="rId23"/>
    <p:sldId id="852" r:id="rId24"/>
    <p:sldId id="853" r:id="rId25"/>
    <p:sldId id="856" r:id="rId26"/>
    <p:sldId id="854" r:id="rId27"/>
    <p:sldId id="855" r:id="rId28"/>
    <p:sldId id="857" r:id="rId29"/>
    <p:sldId id="858" r:id="rId30"/>
    <p:sldId id="859" r:id="rId31"/>
    <p:sldId id="860" r:id="rId32"/>
    <p:sldId id="861" r:id="rId33"/>
    <p:sldId id="862" r:id="rId34"/>
  </p:sldIdLst>
  <p:sldSz cx="9144000" cy="6858000" type="screen4x3"/>
  <p:notesSz cx="6805613" cy="9939338"/>
  <p:defaultTextStyle>
    <a:defPPr>
      <a:defRPr lang="en-US"/>
    </a:defPPr>
    <a:lvl1pPr algn="ctr" rtl="0" eaLnBrk="0" fontAlgn="base" hangingPunct="0">
      <a:spcBef>
        <a:spcPct val="0"/>
      </a:spcBef>
      <a:spcAft>
        <a:spcPct val="0"/>
      </a:spcAft>
      <a:defRPr sz="2400" b="1" kern="1200">
        <a:solidFill>
          <a:schemeClr val="tx1"/>
        </a:solidFill>
        <a:latin typeface="Arial Narrow" charset="0"/>
        <a:ea typeface="ＭＳ Ｐゴシック" charset="0"/>
        <a:cs typeface="ＭＳ Ｐゴシック" charset="0"/>
      </a:defRPr>
    </a:lvl1pPr>
    <a:lvl2pPr marL="457200" algn="ctr" rtl="0" eaLnBrk="0" fontAlgn="base" hangingPunct="0">
      <a:spcBef>
        <a:spcPct val="0"/>
      </a:spcBef>
      <a:spcAft>
        <a:spcPct val="0"/>
      </a:spcAft>
      <a:defRPr sz="2400" b="1" kern="1200">
        <a:solidFill>
          <a:schemeClr val="tx1"/>
        </a:solidFill>
        <a:latin typeface="Arial Narrow" charset="0"/>
        <a:ea typeface="ＭＳ Ｐゴシック" charset="0"/>
        <a:cs typeface="ＭＳ Ｐゴシック" charset="0"/>
      </a:defRPr>
    </a:lvl2pPr>
    <a:lvl3pPr marL="914400" algn="ctr" rtl="0" eaLnBrk="0" fontAlgn="base" hangingPunct="0">
      <a:spcBef>
        <a:spcPct val="0"/>
      </a:spcBef>
      <a:spcAft>
        <a:spcPct val="0"/>
      </a:spcAft>
      <a:defRPr sz="2400" b="1" kern="1200">
        <a:solidFill>
          <a:schemeClr val="tx1"/>
        </a:solidFill>
        <a:latin typeface="Arial Narrow" charset="0"/>
        <a:ea typeface="ＭＳ Ｐゴシック" charset="0"/>
        <a:cs typeface="ＭＳ Ｐゴシック" charset="0"/>
      </a:defRPr>
    </a:lvl3pPr>
    <a:lvl4pPr marL="1371600" algn="ctr" rtl="0" eaLnBrk="0" fontAlgn="base" hangingPunct="0">
      <a:spcBef>
        <a:spcPct val="0"/>
      </a:spcBef>
      <a:spcAft>
        <a:spcPct val="0"/>
      </a:spcAft>
      <a:defRPr sz="2400" b="1" kern="1200">
        <a:solidFill>
          <a:schemeClr val="tx1"/>
        </a:solidFill>
        <a:latin typeface="Arial Narrow" charset="0"/>
        <a:ea typeface="ＭＳ Ｐゴシック" charset="0"/>
        <a:cs typeface="ＭＳ Ｐゴシック" charset="0"/>
      </a:defRPr>
    </a:lvl4pPr>
    <a:lvl5pPr marL="1828800" algn="ctr" rtl="0" eaLnBrk="0" fontAlgn="base" hangingPunct="0">
      <a:spcBef>
        <a:spcPct val="0"/>
      </a:spcBef>
      <a:spcAft>
        <a:spcPct val="0"/>
      </a:spcAft>
      <a:defRPr sz="2400" b="1" kern="1200">
        <a:solidFill>
          <a:schemeClr val="tx1"/>
        </a:solidFill>
        <a:latin typeface="Arial Narrow"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Narrow"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Narrow"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Narrow"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Narrow"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CC"/>
    <a:srgbClr val="CC6600"/>
    <a:srgbClr val="006600"/>
    <a:srgbClr val="FFFFFF"/>
    <a:srgbClr val="FF6600"/>
    <a:srgbClr val="99CCFF"/>
    <a:srgbClr val="FF1B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95"/>
    <p:restoredTop sz="92747"/>
  </p:normalViewPr>
  <p:slideViewPr>
    <p:cSldViewPr snapToGrid="0">
      <p:cViewPr varScale="1">
        <p:scale>
          <a:sx n="103" d="100"/>
          <a:sy n="103" d="100"/>
        </p:scale>
        <p:origin x="2080" y="184"/>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p:scale>
          <a:sx n="150" d="100"/>
          <a:sy n="150" d="100"/>
        </p:scale>
        <p:origin x="-920" y="3208"/>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4827588" y="9145588"/>
            <a:ext cx="1419225" cy="27781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0261" tIns="50130" rIns="100261" bIns="50130">
            <a:spAutoFit/>
          </a:bodyPr>
          <a:lstStyle>
            <a:lvl1pPr algn="l" defTabSz="1001713">
              <a:defRPr sz="2400">
                <a:solidFill>
                  <a:schemeClr val="tx1"/>
                </a:solidFill>
                <a:latin typeface="Arial Narrow" charset="0"/>
                <a:ea typeface="ＭＳ Ｐゴシック" charset="0"/>
              </a:defRPr>
            </a:lvl1pPr>
            <a:lvl2pPr marL="500063" algn="l" defTabSz="1001713">
              <a:defRPr sz="2400">
                <a:solidFill>
                  <a:schemeClr val="tx1"/>
                </a:solidFill>
                <a:latin typeface="Arial Narrow" charset="0"/>
                <a:ea typeface="ＭＳ Ｐゴシック" charset="0"/>
              </a:defRPr>
            </a:lvl2pPr>
            <a:lvl3pPr marL="1001713" algn="l" defTabSz="1001713">
              <a:defRPr sz="2400">
                <a:solidFill>
                  <a:schemeClr val="tx1"/>
                </a:solidFill>
                <a:latin typeface="Arial Narrow" charset="0"/>
                <a:ea typeface="ＭＳ Ｐゴシック" charset="0"/>
              </a:defRPr>
            </a:lvl3pPr>
            <a:lvl4pPr marL="1503363" algn="l" defTabSz="1001713">
              <a:defRPr sz="2400">
                <a:solidFill>
                  <a:schemeClr val="tx1"/>
                </a:solidFill>
                <a:latin typeface="Arial Narrow" charset="0"/>
                <a:ea typeface="ＭＳ Ｐゴシック" charset="0"/>
              </a:defRPr>
            </a:lvl4pPr>
            <a:lvl5pPr marL="2006600" algn="l" defTabSz="1001713">
              <a:defRPr sz="2400">
                <a:solidFill>
                  <a:schemeClr val="tx1"/>
                </a:solidFill>
                <a:latin typeface="Arial Narrow" charset="0"/>
                <a:ea typeface="ＭＳ Ｐゴシック" charset="0"/>
              </a:defRPr>
            </a:lvl5pPr>
            <a:lvl6pPr marL="2463800" defTabSz="1001713" eaLnBrk="0" fontAlgn="base" hangingPunct="0">
              <a:spcBef>
                <a:spcPct val="0"/>
              </a:spcBef>
              <a:spcAft>
                <a:spcPct val="0"/>
              </a:spcAft>
              <a:defRPr sz="2400">
                <a:solidFill>
                  <a:schemeClr val="tx1"/>
                </a:solidFill>
                <a:latin typeface="Arial Narrow" charset="0"/>
                <a:ea typeface="ＭＳ Ｐゴシック" charset="0"/>
              </a:defRPr>
            </a:lvl6pPr>
            <a:lvl7pPr marL="2921000" defTabSz="1001713" eaLnBrk="0" fontAlgn="base" hangingPunct="0">
              <a:spcBef>
                <a:spcPct val="0"/>
              </a:spcBef>
              <a:spcAft>
                <a:spcPct val="0"/>
              </a:spcAft>
              <a:defRPr sz="2400">
                <a:solidFill>
                  <a:schemeClr val="tx1"/>
                </a:solidFill>
                <a:latin typeface="Arial Narrow" charset="0"/>
                <a:ea typeface="ＭＳ Ｐゴシック" charset="0"/>
              </a:defRPr>
            </a:lvl7pPr>
            <a:lvl8pPr marL="3378200" defTabSz="1001713" eaLnBrk="0" fontAlgn="base" hangingPunct="0">
              <a:spcBef>
                <a:spcPct val="0"/>
              </a:spcBef>
              <a:spcAft>
                <a:spcPct val="0"/>
              </a:spcAft>
              <a:defRPr sz="2400">
                <a:solidFill>
                  <a:schemeClr val="tx1"/>
                </a:solidFill>
                <a:latin typeface="Arial Narrow" charset="0"/>
                <a:ea typeface="ＭＳ Ｐゴシック" charset="0"/>
              </a:defRPr>
            </a:lvl8pPr>
            <a:lvl9pPr marL="3835400" defTabSz="1001713"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a:solidFill>
                  <a:schemeClr val="tx2"/>
                </a:solidFill>
                <a:cs typeface="+mn-cs"/>
              </a:rPr>
              <a:t>Page </a:t>
            </a:r>
            <a:fld id="{343148A2-01D6-E84A-8EBE-482E1F743D4B}" type="slidenum">
              <a:rPr lang="en-US" sz="1000" smtClean="0">
                <a:solidFill>
                  <a:schemeClr val="tx2"/>
                </a:solidFill>
                <a:cs typeface="+mn-cs"/>
              </a:rPr>
              <a:pPr algn="ctr">
                <a:spcBef>
                  <a:spcPct val="50000"/>
                </a:spcBef>
                <a:defRPr/>
              </a:pPr>
              <a:t>‹#›</a:t>
            </a:fld>
            <a:endParaRPr lang="en-US" sz="1000">
              <a:solidFill>
                <a:schemeClr val="tx2"/>
              </a:solidFill>
              <a:cs typeface="+mn-cs"/>
            </a:endParaRPr>
          </a:p>
        </p:txBody>
      </p:sp>
      <p:sp>
        <p:nvSpPr>
          <p:cNvPr id="3080" name="Text Box 8"/>
          <p:cNvSpPr txBox="1">
            <a:spLocks noChangeArrowheads="1"/>
          </p:cNvSpPr>
          <p:nvPr/>
        </p:nvSpPr>
        <p:spPr bwMode="auto">
          <a:xfrm>
            <a:off x="5973763" y="344488"/>
            <a:ext cx="198437" cy="27463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0261" tIns="50130" rIns="100261" bIns="50130">
            <a:spAutoFit/>
          </a:bodyPr>
          <a:lstStyle>
            <a:lvl1pPr algn="l" defTabSz="1001713">
              <a:defRPr sz="2400">
                <a:solidFill>
                  <a:schemeClr val="tx1"/>
                </a:solidFill>
                <a:latin typeface="Arial Narrow" charset="0"/>
                <a:ea typeface="ＭＳ Ｐゴシック" charset="0"/>
              </a:defRPr>
            </a:lvl1pPr>
            <a:lvl2pPr marL="500063" algn="l" defTabSz="1001713">
              <a:defRPr sz="2400">
                <a:solidFill>
                  <a:schemeClr val="tx1"/>
                </a:solidFill>
                <a:latin typeface="Arial Narrow" charset="0"/>
                <a:ea typeface="ＭＳ Ｐゴシック" charset="0"/>
              </a:defRPr>
            </a:lvl2pPr>
            <a:lvl3pPr marL="1001713" algn="l" defTabSz="1001713">
              <a:defRPr sz="2400">
                <a:solidFill>
                  <a:schemeClr val="tx1"/>
                </a:solidFill>
                <a:latin typeface="Arial Narrow" charset="0"/>
                <a:ea typeface="ＭＳ Ｐゴシック" charset="0"/>
              </a:defRPr>
            </a:lvl3pPr>
            <a:lvl4pPr marL="1503363" algn="l" defTabSz="1001713">
              <a:defRPr sz="2400">
                <a:solidFill>
                  <a:schemeClr val="tx1"/>
                </a:solidFill>
                <a:latin typeface="Arial Narrow" charset="0"/>
                <a:ea typeface="ＭＳ Ｐゴシック" charset="0"/>
              </a:defRPr>
            </a:lvl4pPr>
            <a:lvl5pPr marL="2006600" algn="l" defTabSz="1001713">
              <a:defRPr sz="2400">
                <a:solidFill>
                  <a:schemeClr val="tx1"/>
                </a:solidFill>
                <a:latin typeface="Arial Narrow" charset="0"/>
                <a:ea typeface="ＭＳ Ｐゴシック" charset="0"/>
              </a:defRPr>
            </a:lvl5pPr>
            <a:lvl6pPr marL="2463800" defTabSz="1001713" eaLnBrk="0" fontAlgn="base" hangingPunct="0">
              <a:spcBef>
                <a:spcPct val="0"/>
              </a:spcBef>
              <a:spcAft>
                <a:spcPct val="0"/>
              </a:spcAft>
              <a:defRPr sz="2400">
                <a:solidFill>
                  <a:schemeClr val="tx1"/>
                </a:solidFill>
                <a:latin typeface="Arial Narrow" charset="0"/>
                <a:ea typeface="ＭＳ Ｐゴシック" charset="0"/>
              </a:defRPr>
            </a:lvl6pPr>
            <a:lvl7pPr marL="2921000" defTabSz="1001713" eaLnBrk="0" fontAlgn="base" hangingPunct="0">
              <a:spcBef>
                <a:spcPct val="0"/>
              </a:spcBef>
              <a:spcAft>
                <a:spcPct val="0"/>
              </a:spcAft>
              <a:defRPr sz="2400">
                <a:solidFill>
                  <a:schemeClr val="tx1"/>
                </a:solidFill>
                <a:latin typeface="Arial Narrow" charset="0"/>
                <a:ea typeface="ＭＳ Ｐゴシック" charset="0"/>
              </a:defRPr>
            </a:lvl7pPr>
            <a:lvl8pPr marL="3378200" defTabSz="1001713" eaLnBrk="0" fontAlgn="base" hangingPunct="0">
              <a:spcBef>
                <a:spcPct val="0"/>
              </a:spcBef>
              <a:spcAft>
                <a:spcPct val="0"/>
              </a:spcAft>
              <a:defRPr sz="2400">
                <a:solidFill>
                  <a:schemeClr val="tx1"/>
                </a:solidFill>
                <a:latin typeface="Arial Narrow" charset="0"/>
                <a:ea typeface="ＭＳ Ｐゴシック" charset="0"/>
              </a:defRPr>
            </a:lvl8pPr>
            <a:lvl9pPr marL="3835400" defTabSz="1001713" eaLnBrk="0" fontAlgn="base" hangingPunct="0">
              <a:spcBef>
                <a:spcPct val="0"/>
              </a:spcBef>
              <a:spcAft>
                <a:spcPct val="0"/>
              </a:spcAft>
              <a:defRPr sz="2400">
                <a:solidFill>
                  <a:schemeClr val="tx1"/>
                </a:solidFill>
                <a:latin typeface="Arial Narrow" charset="0"/>
                <a:ea typeface="ＭＳ Ｐゴシック" charset="0"/>
              </a:defRPr>
            </a:lvl9pPr>
          </a:lstStyle>
          <a:p>
            <a:pPr algn="r">
              <a:defRPr/>
            </a:pPr>
            <a:endParaRPr lang="fr-FR" sz="1000">
              <a:solidFill>
                <a:schemeClr val="tx2"/>
              </a:solidFill>
              <a:cs typeface="+mn-cs"/>
            </a:endParaRPr>
          </a:p>
        </p:txBody>
      </p:sp>
    </p:spTree>
    <p:extLst>
      <p:ext uri="{BB962C8B-B14F-4D97-AF65-F5344CB8AC3E}">
        <p14:creationId xmlns:p14="http://schemas.microsoft.com/office/powerpoint/2010/main" val="243406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100" y="-34925"/>
            <a:ext cx="2992438" cy="501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732" tIns="0" rIns="18732" bIns="0" numCol="1" anchor="t" anchorCtr="0" compatLnSpc="1">
            <a:prstTxWarp prst="textNoShape">
              <a:avLst/>
            </a:prstTxWarp>
          </a:bodyPr>
          <a:lstStyle>
            <a:lvl1pPr algn="l" defTabSz="898525">
              <a:defRPr sz="1000" b="0" i="1" smtClean="0">
                <a:latin typeface="Arial" charset="0"/>
                <a:cs typeface="+mn-cs"/>
              </a:defRPr>
            </a:lvl1pPr>
          </a:lstStyle>
          <a:p>
            <a:pPr>
              <a:defRPr/>
            </a:pPr>
            <a:endParaRPr lang="en-US"/>
          </a:p>
        </p:txBody>
      </p:sp>
      <p:sp>
        <p:nvSpPr>
          <p:cNvPr id="2051" name="Rectangle 3"/>
          <p:cNvSpPr>
            <a:spLocks noGrp="1" noChangeArrowheads="1"/>
          </p:cNvSpPr>
          <p:nvPr>
            <p:ph type="dt" idx="1"/>
          </p:nvPr>
        </p:nvSpPr>
        <p:spPr bwMode="auto">
          <a:xfrm>
            <a:off x="3851275" y="-34925"/>
            <a:ext cx="2916238" cy="501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732" tIns="0" rIns="18732" bIns="0" numCol="1" anchor="t" anchorCtr="0" compatLnSpc="1">
            <a:prstTxWarp prst="textNoShape">
              <a:avLst/>
            </a:prstTxWarp>
          </a:bodyPr>
          <a:lstStyle>
            <a:lvl1pPr algn="r" defTabSz="898525">
              <a:defRPr sz="1000" b="0" i="1" smtClean="0">
                <a:latin typeface="Arial" charset="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928688" y="735013"/>
            <a:ext cx="4953000" cy="3714750"/>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36625" y="4719638"/>
            <a:ext cx="4932363" cy="4503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537" tIns="45269" rIns="90537" bIns="452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8100" y="9472613"/>
            <a:ext cx="2992438" cy="501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732" tIns="0" rIns="18732" bIns="0" numCol="1" anchor="b" anchorCtr="0" compatLnSpc="1">
            <a:prstTxWarp prst="textNoShape">
              <a:avLst/>
            </a:prstTxWarp>
          </a:bodyPr>
          <a:lstStyle>
            <a:lvl1pPr algn="l" defTabSz="898525">
              <a:defRPr sz="1000" b="0" i="1" smtClean="0">
                <a:latin typeface="Arial" charset="0"/>
                <a:cs typeface="+mn-cs"/>
              </a:defRPr>
            </a:lvl1pPr>
          </a:lstStyle>
          <a:p>
            <a:pPr>
              <a:defRPr/>
            </a:pPr>
            <a:r>
              <a:rPr lang="en-US"/>
              <a:t>Page </a:t>
            </a:r>
          </a:p>
        </p:txBody>
      </p:sp>
      <p:sp>
        <p:nvSpPr>
          <p:cNvPr id="2055" name="Rectangle 7"/>
          <p:cNvSpPr>
            <a:spLocks noGrp="1" noChangeArrowheads="1"/>
          </p:cNvSpPr>
          <p:nvPr>
            <p:ph type="sldNum" sz="quarter" idx="5"/>
          </p:nvPr>
        </p:nvSpPr>
        <p:spPr bwMode="auto">
          <a:xfrm>
            <a:off x="3851275" y="9472613"/>
            <a:ext cx="2916238" cy="501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732" tIns="0" rIns="18732" bIns="0" numCol="1" anchor="b" anchorCtr="0" compatLnSpc="1">
            <a:prstTxWarp prst="textNoShape">
              <a:avLst/>
            </a:prstTxWarp>
          </a:bodyPr>
          <a:lstStyle>
            <a:lvl1pPr algn="r" defTabSz="898525">
              <a:defRPr sz="1000" b="0" i="1" smtClean="0">
                <a:latin typeface="Arial" charset="0"/>
                <a:cs typeface="+mn-cs"/>
              </a:defRPr>
            </a:lvl1pPr>
          </a:lstStyle>
          <a:p>
            <a:pPr>
              <a:defRPr/>
            </a:pPr>
            <a:fld id="{56EFE30A-9C7E-C047-8507-4B4D07017DC3}" type="slidenum">
              <a:rPr lang="en-US"/>
              <a:pPr>
                <a:defRPr/>
              </a:pPr>
              <a:t>‹#›</a:t>
            </a:fld>
            <a:endParaRPr lang="en-US"/>
          </a:p>
        </p:txBody>
      </p:sp>
    </p:spTree>
    <p:extLst>
      <p:ext uri="{BB962C8B-B14F-4D97-AF65-F5344CB8AC3E}">
        <p14:creationId xmlns:p14="http://schemas.microsoft.com/office/powerpoint/2010/main" val="20962329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99E3BEC-DEF4-6B4A-A86A-DAE0A8445B9F}" type="slidenum">
              <a:rPr lang="en-US"/>
              <a:pPr>
                <a:defRPr/>
              </a:pPr>
              <a:t>1</a:t>
            </a:fld>
            <a:endParaRPr lang="en-US"/>
          </a:p>
        </p:txBody>
      </p:sp>
      <p:sp>
        <p:nvSpPr>
          <p:cNvPr id="1440770" name="Rectangle 2"/>
          <p:cNvSpPr>
            <a:spLocks noGrp="1" noRot="1" noChangeAspect="1" noChangeArrowheads="1"/>
          </p:cNvSpPr>
          <p:nvPr>
            <p:ph type="sldImg"/>
          </p:nvPr>
        </p:nvSpPr>
        <p:spPr>
          <a:solidFill>
            <a:srgbClr val="FFFFFF"/>
          </a:solidFill>
          <a:ln/>
          <a:extLst>
            <a:ext uri="{FAA26D3D-D897-4be2-8F04-BA451C77F1D7}">
              <ma14:placeholderFlag xmlns="" xmlns:ma14="http://schemas.microsoft.com/office/mac/drawingml/2011/main" val="1"/>
            </a:ext>
          </a:extLst>
        </p:spPr>
      </p:sp>
      <p:sp>
        <p:nvSpPr>
          <p:cNvPr id="144077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C17FF5B5-F1D5-9746-95F1-C6EB4595A20D}" type="slidenum">
              <a:rPr lang="en-US"/>
              <a:pPr>
                <a:defRPr/>
              </a:pPr>
              <a:t>10</a:t>
            </a:fld>
            <a:endParaRPr lang="en-US"/>
          </a:p>
        </p:txBody>
      </p:sp>
      <p:sp>
        <p:nvSpPr>
          <p:cNvPr id="14028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02883" name="Rectangle 3"/>
          <p:cNvSpPr>
            <a:spLocks noGrp="1" noChangeArrowheads="1"/>
          </p:cNvSpPr>
          <p:nvPr>
            <p:ph type="body" idx="1"/>
          </p:nvPr>
        </p:nvSpPr>
        <p:spPr/>
        <p:txBody>
          <a:bodyPr/>
          <a:lstStyle/>
          <a:p>
            <a:pPr>
              <a:defRPr/>
            </a:pPr>
            <a:r>
              <a:rPr lang="en-US">
                <a:cs typeface="+mn-cs"/>
              </a:rPr>
              <a:t>There are different embodiments of the FSM model.</a:t>
            </a:r>
          </a:p>
          <a:p>
            <a:pPr>
              <a:defRPr/>
            </a:pPr>
            <a:r>
              <a:rPr lang="en-US">
                <a:cs typeface="+mn-cs"/>
              </a:rPr>
              <a:t>There are languages, like the procedural language Esterel and the declarative language Lustre.</a:t>
            </a:r>
          </a:p>
          <a:p>
            <a:pPr>
              <a:defRPr/>
            </a:pPr>
            <a:r>
              <a:rPr lang="en-US">
                <a:cs typeface="+mn-cs"/>
              </a:rPr>
              <a:t>There are also graphical formalisms, such FSMs and their extensions, most notably State Charts and derivatives.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9AE5BC4-62EB-1540-A688-5DCC03DDEB18}" type="slidenum">
              <a:rPr lang="en-US"/>
              <a:pPr>
                <a:defRPr/>
              </a:pPr>
              <a:t>11</a:t>
            </a:fld>
            <a:endParaRPr lang="en-US"/>
          </a:p>
        </p:txBody>
      </p:sp>
      <p:sp>
        <p:nvSpPr>
          <p:cNvPr id="14100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10051" name="Rectangle 3"/>
          <p:cNvSpPr>
            <a:spLocks noGrp="1" noChangeArrowheads="1"/>
          </p:cNvSpPr>
          <p:nvPr>
            <p:ph type="body" idx="1"/>
          </p:nvPr>
        </p:nvSpPr>
        <p:spPr/>
        <p:txBody>
          <a:bodyPr/>
          <a:lstStyle/>
          <a:p>
            <a:pPr>
              <a:defRPr/>
            </a:pPr>
            <a:r>
              <a:rPr lang="en-US">
                <a:cs typeface="+mn-cs"/>
              </a:rPr>
              <a:t>State Charts are extensions to the Finite State Machine Model.</a:t>
            </a:r>
          </a:p>
          <a:p>
            <a:pPr>
              <a:defRPr/>
            </a:pPr>
            <a:r>
              <a:rPr lang="en-US">
                <a:cs typeface="+mn-cs"/>
              </a:rPr>
              <a:t>The basic idea is to use hierarchy to capture models that would not fit on  one screen or on a sheet of paper.  </a:t>
            </a:r>
          </a:p>
          <a:p>
            <a:pPr>
              <a:defRPr/>
            </a:pPr>
            <a:r>
              <a:rPr lang="en-US">
                <a:cs typeface="+mn-cs"/>
              </a:rPr>
              <a:t>Hierarchy breaks the behavior into sub-behaviors, each represented by a FSM-like model. </a:t>
            </a:r>
          </a:p>
          <a:p>
            <a:pPr>
              <a:defRPr/>
            </a:pPr>
            <a:r>
              <a:rPr lang="en-US">
                <a:cs typeface="+mn-cs"/>
              </a:rPr>
              <a:t>Communication primitives, like message passing, are built into State Charts.</a:t>
            </a:r>
          </a:p>
          <a:p>
            <a:pPr>
              <a:defRPr/>
            </a:pPr>
            <a:r>
              <a:rPr lang="en-US">
                <a:cs typeface="+mn-cs"/>
              </a:rPr>
              <a:t>There are tools for simulation, animation and synthesis for State Charts.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B431F5DD-FBE6-0E4B-AFEC-7FD6242F2330}" type="slidenum">
              <a:rPr lang="en-US"/>
              <a:pPr>
                <a:defRPr/>
              </a:pPr>
              <a:t>12</a:t>
            </a:fld>
            <a:endParaRPr lang="en-US"/>
          </a:p>
        </p:txBody>
      </p:sp>
      <p:sp>
        <p:nvSpPr>
          <p:cNvPr id="14110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11075" name="Rectangle 3"/>
          <p:cNvSpPr>
            <a:spLocks noGrp="1" noChangeArrowheads="1"/>
          </p:cNvSpPr>
          <p:nvPr>
            <p:ph type="body" idx="1"/>
          </p:nvPr>
        </p:nvSpPr>
        <p:spPr/>
        <p:txBody>
          <a:bodyPr/>
          <a:lstStyle/>
          <a:p>
            <a:pPr>
              <a:defRPr/>
            </a:pPr>
            <a:r>
              <a:rPr lang="en-US">
                <a:cs typeface="+mn-cs"/>
              </a:rPr>
              <a:t>Each state chart model consist of states and transitions.</a:t>
            </a:r>
          </a:p>
          <a:p>
            <a:pPr>
              <a:defRPr/>
            </a:pPr>
            <a:r>
              <a:rPr lang="en-US">
                <a:cs typeface="+mn-cs"/>
              </a:rPr>
              <a:t>The hierarchy has two types:</a:t>
            </a:r>
          </a:p>
          <a:p>
            <a:pPr>
              <a:buFontTx/>
              <a:buChar char="-"/>
              <a:defRPr/>
            </a:pPr>
            <a:r>
              <a:rPr lang="en-US">
                <a:cs typeface="+mn-cs"/>
              </a:rPr>
              <a:t>A sequence of states can be described by a single state at a higher hierarchy level.</a:t>
            </a:r>
          </a:p>
          <a:p>
            <a:pPr>
              <a:buFontTx/>
              <a:buChar char="-"/>
              <a:defRPr/>
            </a:pPr>
            <a:r>
              <a:rPr lang="en-US">
                <a:cs typeface="+mn-cs"/>
              </a:rPr>
              <a:t>A state may represent concurrent behaviors at a lower hierarchy level.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A49C90E5-14A7-0049-A10C-5011CCD13D4B}" type="slidenum">
              <a:rPr lang="en-US"/>
              <a:pPr>
                <a:defRPr/>
              </a:pPr>
              <a:t>13</a:t>
            </a:fld>
            <a:endParaRPr lang="en-US"/>
          </a:p>
        </p:txBody>
      </p:sp>
      <p:sp>
        <p:nvSpPr>
          <p:cNvPr id="14530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53059" name="Rectangle 3"/>
          <p:cNvSpPr>
            <a:spLocks noGrp="1" noChangeArrowheads="1"/>
          </p:cNvSpPr>
          <p:nvPr>
            <p:ph type="body" idx="1"/>
          </p:nvPr>
        </p:nvSpPr>
        <p:spPr/>
        <p:txBody>
          <a:bodyPr/>
          <a:lstStyle/>
          <a:p>
            <a:pPr>
              <a:defRPr/>
            </a:pPr>
            <a:r>
              <a:rPr lang="en-US">
                <a:cs typeface="+mn-cs"/>
              </a:rPr>
              <a:t>This state chat example of a UART shows three parallel sub-behaviors. </a:t>
            </a:r>
          </a:p>
          <a:p>
            <a:pPr>
              <a:defRPr/>
            </a:pPr>
            <a:r>
              <a:rPr lang="en-US">
                <a:cs typeface="+mn-cs"/>
              </a:rPr>
              <a:t>In turn, the transmitter and receiver models split up in two concurrent behaviors each.</a:t>
            </a:r>
          </a:p>
          <a:p>
            <a:pPr>
              <a:defRPr/>
            </a:pPr>
            <a:r>
              <a:rPr lang="en-US">
                <a:cs typeface="+mn-cs"/>
              </a:rPr>
              <a:t>Each internal model is like a FSM with entry and exit points.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C655E0F6-F6D7-0B47-B04E-537B3E82348D}" type="slidenum">
              <a:rPr lang="en-US"/>
              <a:pPr>
                <a:defRPr/>
              </a:pPr>
              <a:t>14</a:t>
            </a:fld>
            <a:endParaRPr lang="en-US"/>
          </a:p>
        </p:txBody>
      </p:sp>
      <p:sp>
        <p:nvSpPr>
          <p:cNvPr id="14131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13123" name="Rectangle 3"/>
          <p:cNvSpPr>
            <a:spLocks noGrp="1" noChangeArrowheads="1"/>
          </p:cNvSpPr>
          <p:nvPr>
            <p:ph type="body" idx="1"/>
          </p:nvPr>
        </p:nvSpPr>
        <p:spPr/>
        <p:txBody>
          <a:bodyPr/>
          <a:lstStyle/>
          <a:p>
            <a:pPr>
              <a:defRPr/>
            </a:pPr>
            <a:r>
              <a:rPr lang="en-US">
                <a:cs typeface="+mn-cs"/>
              </a:rPr>
              <a:t>State Charts supports transitions across the hierarchy, timeouts and simple message passing.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7D6FAFE8-34CE-B94E-8E1D-74665DD34293}" type="slidenum">
              <a:rPr lang="en-US"/>
              <a:pPr>
                <a:defRPr/>
              </a:pPr>
              <a:t>15</a:t>
            </a:fld>
            <a:endParaRPr lang="en-US"/>
          </a:p>
        </p:txBody>
      </p:sp>
      <p:sp>
        <p:nvSpPr>
          <p:cNvPr id="14141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14147" name="Rectangle 3"/>
          <p:cNvSpPr>
            <a:spLocks noGrp="1" noChangeArrowheads="1"/>
          </p:cNvSpPr>
          <p:nvPr>
            <p:ph type="body" idx="1"/>
          </p:nvPr>
        </p:nvSpPr>
        <p:spPr/>
        <p:txBody>
          <a:bodyPr/>
          <a:lstStyle/>
          <a:p>
            <a:pPr>
              <a:defRPr/>
            </a:pPr>
            <a:r>
              <a:rPr lang="en-US">
                <a:cs typeface="+mn-cs"/>
              </a:rPr>
              <a:t>The advantages of State Charts are its formal basis derived from FSMs, as well as the fact that they are intuitive and easy to learn.  The hierarchy contains the possibly exponential blow-up of states in concurrent behaviors.</a:t>
            </a:r>
          </a:p>
          <a:p>
            <a:pPr>
              <a:defRPr/>
            </a:pPr>
            <a:r>
              <a:rPr lang="en-US">
                <a:cs typeface="+mn-cs"/>
              </a:rPr>
              <a:t>The major disadvantage of State Charts is the lack of data-flow modeling ability,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099E6217-7978-634A-BBAF-B24E23B0444F}" type="slidenum">
              <a:rPr lang="en-US"/>
              <a:pPr>
                <a:defRPr/>
              </a:pPr>
              <a:t>16</a:t>
            </a:fld>
            <a:endParaRPr lang="en-US"/>
          </a:p>
        </p:txBody>
      </p:sp>
      <p:sp>
        <p:nvSpPr>
          <p:cNvPr id="14151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15171" name="Rectangle 3"/>
          <p:cNvSpPr>
            <a:spLocks noGrp="1" noChangeArrowheads="1"/>
          </p:cNvSpPr>
          <p:nvPr>
            <p:ph type="body" idx="1"/>
          </p:nvPr>
        </p:nvSpPr>
        <p:spPr/>
        <p:txBody>
          <a:bodyPr/>
          <a:lstStyle/>
          <a:p>
            <a:pPr>
              <a:defRPr/>
            </a:pPr>
            <a:r>
              <a:rPr lang="en-US">
                <a:cs typeface="+mn-cs"/>
              </a:rPr>
              <a:t>Program State Machines are a general model to include data flow descriptions.</a:t>
            </a:r>
          </a:p>
          <a:p>
            <a:pPr>
              <a:defRPr/>
            </a:pPr>
            <a:r>
              <a:rPr lang="en-US">
                <a:cs typeface="+mn-cs"/>
              </a:rPr>
              <a:t>PSMs can be built on top of either FSMs or State Charts. The idea is that each state can contain a program that is executed while the system is in that state.</a:t>
            </a:r>
          </a:p>
          <a:p>
            <a:pPr>
              <a:defRPr/>
            </a:pPr>
            <a:endParaRPr lang="en-US">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F8D98EEB-4A10-3545-A97D-A694BFA9F461}" type="slidenum">
              <a:rPr lang="en-US"/>
              <a:pPr>
                <a:defRPr/>
              </a:pPr>
              <a:t>17</a:t>
            </a:fld>
            <a:endParaRPr lang="en-US"/>
          </a:p>
        </p:txBody>
      </p:sp>
      <p:sp>
        <p:nvSpPr>
          <p:cNvPr id="141824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18243" name="Rectangle 3"/>
          <p:cNvSpPr>
            <a:spLocks noGrp="1" noChangeArrowheads="1"/>
          </p:cNvSpPr>
          <p:nvPr>
            <p:ph type="body" idx="1"/>
          </p:nvPr>
        </p:nvSpPr>
        <p:spPr/>
        <p:txBody>
          <a:bodyPr/>
          <a:lstStyle/>
          <a:p>
            <a:pPr>
              <a:defRPr/>
            </a:pPr>
            <a:r>
              <a:rPr lang="en-US">
                <a:cs typeface="+mn-cs"/>
              </a:rPr>
              <a:t>SpecCharts is a specific example of PSMs. It can be seen as an extension of the VHDL language which is embedded within a FSM framework: thus it support a behavioral hierarchy.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2965A181-2FAA-6B42-A7E9-39EF83940587}" type="slidenum">
              <a:rPr lang="en-US"/>
              <a:pPr>
                <a:defRPr/>
              </a:pPr>
              <a:t>18</a:t>
            </a:fld>
            <a:endParaRPr lang="en-US"/>
          </a:p>
        </p:txBody>
      </p:sp>
      <p:sp>
        <p:nvSpPr>
          <p:cNvPr id="14202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20291" name="Rectangle 3"/>
          <p:cNvSpPr>
            <a:spLocks noGrp="1" noChangeArrowheads="1"/>
          </p:cNvSpPr>
          <p:nvPr>
            <p:ph type="body" idx="1"/>
          </p:nvPr>
        </p:nvSpPr>
        <p:spPr/>
        <p:txBody>
          <a:bodyPr/>
          <a:lstStyle/>
          <a:p>
            <a:pPr>
              <a:defRPr/>
            </a:pPr>
            <a:r>
              <a:rPr lang="en-US">
                <a:cs typeface="+mn-cs"/>
              </a:rPr>
              <a:t>This examples shows different transition arcs.  Graphically, ToCs have a square in the tail, while TI do not have it.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F06B272F-B646-244A-B8D4-170D4EF2813E}" type="slidenum">
              <a:rPr lang="en-US"/>
              <a:pPr>
                <a:defRPr/>
              </a:pPr>
              <a:t>19</a:t>
            </a:fld>
            <a:endParaRPr lang="en-US"/>
          </a:p>
        </p:txBody>
      </p:sp>
      <p:sp>
        <p:nvSpPr>
          <p:cNvPr id="14192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19267" name="Rectangle 3"/>
          <p:cNvSpPr>
            <a:spLocks noGrp="1" noChangeArrowheads="1"/>
          </p:cNvSpPr>
          <p:nvPr>
            <p:ph type="body" idx="1"/>
          </p:nvPr>
        </p:nvSpPr>
        <p:spPr/>
        <p:txBody>
          <a:bodyPr/>
          <a:lstStyle/>
          <a:p>
            <a:pPr>
              <a:defRPr/>
            </a:pPr>
            <a:r>
              <a:rPr lang="en-US">
                <a:cs typeface="+mn-cs"/>
              </a:rPr>
              <a:t>Within SpecCharts, sequencing transitions are controlled by transition arc, each arc labeled by a triple. This triple spells the transition type (ToC or TI), the triggering event and the following behavior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44A7A105-B3B9-B54A-9166-5D09EA7FF773}" type="slidenum">
              <a:rPr lang="en-US"/>
              <a:pPr>
                <a:defRPr/>
              </a:pPr>
              <a:t>2</a:t>
            </a:fld>
            <a:endParaRPr lang="en-US"/>
          </a:p>
        </p:txBody>
      </p:sp>
      <p:sp>
        <p:nvSpPr>
          <p:cNvPr id="14540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54083"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CA9B00E-BF53-F145-9330-7949A0B13C96}" type="slidenum">
              <a:rPr lang="en-US"/>
              <a:pPr>
                <a:defRPr/>
              </a:pPr>
              <a:t>20</a:t>
            </a:fld>
            <a:endParaRPr lang="en-US"/>
          </a:p>
        </p:txBody>
      </p:sp>
      <p:sp>
        <p:nvSpPr>
          <p:cNvPr id="14213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21315" name="Rectangle 3"/>
          <p:cNvSpPr>
            <a:spLocks noGrp="1" noChangeArrowheads="1"/>
          </p:cNvSpPr>
          <p:nvPr>
            <p:ph type="body" idx="1"/>
          </p:nvPr>
        </p:nvSpPr>
        <p:spPr/>
        <p:txBody>
          <a:bodyPr/>
          <a:lstStyle/>
          <a:p>
            <a:pPr>
              <a:defRPr/>
            </a:pPr>
            <a:r>
              <a:rPr lang="en-US">
                <a:cs typeface="+mn-cs"/>
              </a:rPr>
              <a:t>The timing semantics of SpecCharts is similar to VHDL, and synchrnization is done using the </a:t>
            </a:r>
            <a:r>
              <a:rPr lang="en-US" i="1">
                <a:cs typeface="+mn-cs"/>
              </a:rPr>
              <a:t>wait</a:t>
            </a:r>
            <a:r>
              <a:rPr lang="en-US">
                <a:cs typeface="+mn-cs"/>
              </a:rPr>
              <a:t> statement. Process models that repat indefinitely can be represented by ToCs that loop back to the process start point.</a:t>
            </a:r>
          </a:p>
          <a:p>
            <a:pPr>
              <a:defRPr/>
            </a:pPr>
            <a:r>
              <a:rPr lang="en-US">
                <a:cs typeface="+mn-cs"/>
              </a:rPr>
              <a:t>Communication is SpecCharts is done (as in VHDL) using variables and signals, and with a message passing paradigm.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F4853468-E3EE-154D-8536-6DD089C89F93}" type="slidenum">
              <a:rPr lang="en-US"/>
              <a:pPr>
                <a:defRPr/>
              </a:pPr>
              <a:t>21</a:t>
            </a:fld>
            <a:endParaRPr lang="en-US"/>
          </a:p>
        </p:txBody>
      </p:sp>
      <p:sp>
        <p:nvSpPr>
          <p:cNvPr id="14551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55107" name="Rectangle 3"/>
          <p:cNvSpPr>
            <a:spLocks noGrp="1" noChangeArrowheads="1"/>
          </p:cNvSpPr>
          <p:nvPr>
            <p:ph type="body" idx="1"/>
          </p:nvPr>
        </p:nvSpPr>
        <p:spPr/>
        <p:txBody>
          <a:bodyPr/>
          <a:lstStyle/>
          <a:p>
            <a:pPr>
              <a:defRPr/>
            </a:pPr>
            <a:endParaRPr lang="en-US">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D3185D38-A0E3-804A-B234-03E235FF719A}" type="slidenum">
              <a:rPr lang="en-US"/>
              <a:pPr>
                <a:defRPr/>
              </a:pPr>
              <a:t>22</a:t>
            </a:fld>
            <a:endParaRPr lang="en-US"/>
          </a:p>
        </p:txBody>
      </p:sp>
      <p:sp>
        <p:nvSpPr>
          <p:cNvPr id="14243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24387" name="Rectangle 3"/>
          <p:cNvSpPr>
            <a:spLocks noGrp="1" noChangeArrowheads="1"/>
          </p:cNvSpPr>
          <p:nvPr>
            <p:ph type="body" idx="1"/>
          </p:nvPr>
        </p:nvSpPr>
        <p:spPr/>
        <p:txBody>
          <a:bodyPr/>
          <a:lstStyle/>
          <a:p>
            <a:pPr>
              <a:defRPr/>
            </a:pPr>
            <a:r>
              <a:rPr lang="en-US">
                <a:cs typeface="+mn-cs"/>
              </a:rPr>
              <a:t>Expression-based formalisms represent sequential behavior by expressions.</a:t>
            </a:r>
          </a:p>
          <a:p>
            <a:pPr>
              <a:defRPr/>
            </a:pPr>
            <a:r>
              <a:rPr lang="en-US">
                <a:cs typeface="+mn-cs"/>
              </a:rPr>
              <a:t>The advantage is to have a synthetic representation of control flow, which can be used for control-flow analysis and optimization.  Expression-based formalisms can be mapped into FSMs, since the expressive power is the same. The disadvantage of these approaches is the loss of data flow information.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615F6B8B-D2EF-6F4C-8D91-62521F39951C}" type="slidenum">
              <a:rPr lang="en-US"/>
              <a:pPr>
                <a:defRPr/>
              </a:pPr>
              <a:t>23</a:t>
            </a:fld>
            <a:endParaRPr lang="en-US"/>
          </a:p>
        </p:txBody>
      </p:sp>
      <p:sp>
        <p:nvSpPr>
          <p:cNvPr id="1425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25411" name="Rectangle 3"/>
          <p:cNvSpPr>
            <a:spLocks noGrp="1" noChangeArrowheads="1"/>
          </p:cNvSpPr>
          <p:nvPr>
            <p:ph type="body" idx="1"/>
          </p:nvPr>
        </p:nvSpPr>
        <p:spPr/>
        <p:txBody>
          <a:bodyPr/>
          <a:lstStyle/>
          <a:p>
            <a:pPr>
              <a:defRPr/>
            </a:pPr>
            <a:r>
              <a:rPr lang="en-US">
                <a:cs typeface="+mn-cs"/>
              </a:rPr>
              <a:t>Regular Expressions can be used to model the control flow.</a:t>
            </a:r>
          </a:p>
          <a:p>
            <a:pPr>
              <a:defRPr/>
            </a:pPr>
            <a:r>
              <a:rPr lang="en-US">
                <a:cs typeface="+mn-cs"/>
              </a:rPr>
              <a:t>Their limits are related to the fact that there are only two operators (.,+) that can be used to represent serial and sequential composition. </a:t>
            </a:r>
          </a:p>
          <a:p>
            <a:pPr>
              <a:defRPr/>
            </a:pPr>
            <a:r>
              <a:rPr lang="en-US">
                <a:cs typeface="+mn-cs"/>
              </a:rPr>
              <a:t>There is no specific operator for representing alternative flows (due to branching).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CA33CBB9-7F11-6743-9AE1-7CCD2E00EA2F}" type="slidenum">
              <a:rPr lang="en-US"/>
              <a:pPr>
                <a:defRPr/>
              </a:pPr>
              <a:t>24</a:t>
            </a:fld>
            <a:endParaRPr lang="en-US"/>
          </a:p>
        </p:txBody>
      </p:sp>
      <p:sp>
        <p:nvSpPr>
          <p:cNvPr id="14264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26435" name="Rectangle 3"/>
          <p:cNvSpPr>
            <a:spLocks noGrp="1" noChangeArrowheads="1"/>
          </p:cNvSpPr>
          <p:nvPr>
            <p:ph type="body" idx="1"/>
          </p:nvPr>
        </p:nvSpPr>
        <p:spPr/>
        <p:txBody>
          <a:bodyPr/>
          <a:lstStyle/>
          <a:p>
            <a:pPr>
              <a:defRPr/>
            </a:pPr>
            <a:r>
              <a:rPr lang="en-US">
                <a:cs typeface="+mn-cs"/>
              </a:rPr>
              <a:t>Control-flow expressions (CFEs) are an extension of regular expressions that can be related directly to HDLs and thus can capture essential features of hardware models. Control-flow expressions have a synchronous cycle-based semantics. All operations take 0,1 or an integer number of cycles to execute.</a:t>
            </a:r>
          </a:p>
          <a:p>
            <a:pPr>
              <a:defRPr/>
            </a:pPr>
            <a:r>
              <a:rPr lang="en-US">
                <a:cs typeface="+mn-cs"/>
              </a:rPr>
              <a:t>In particular, symbol 0 is used to represent a single-cycle No-operation.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B47ED16-BE08-5B46-9859-276E8290B8BF}" type="slidenum">
              <a:rPr lang="en-US"/>
              <a:pPr>
                <a:defRPr/>
              </a:pPr>
              <a:t>25</a:t>
            </a:fld>
            <a:endParaRPr lang="en-US"/>
          </a:p>
        </p:txBody>
      </p:sp>
      <p:sp>
        <p:nvSpPr>
          <p:cNvPr id="1429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29507" name="Rectangle 3"/>
          <p:cNvSpPr>
            <a:spLocks noGrp="1" noChangeArrowheads="1"/>
          </p:cNvSpPr>
          <p:nvPr>
            <p:ph type="body" idx="1"/>
          </p:nvPr>
        </p:nvSpPr>
        <p:spPr/>
        <p:txBody>
          <a:bodyPr/>
          <a:lstStyle/>
          <a:p>
            <a:pPr>
              <a:defRPr/>
            </a:pPr>
            <a:r>
              <a:rPr lang="en-US">
                <a:cs typeface="+mn-cs"/>
              </a:rPr>
              <a:t>This is the syntax of CFEs:</a:t>
            </a:r>
          </a:p>
          <a:p>
            <a:pPr>
              <a:buFontTx/>
              <a:buChar char="-"/>
              <a:defRPr/>
            </a:pPr>
            <a:r>
              <a:rPr lang="en-US">
                <a:cs typeface="+mn-cs"/>
              </a:rPr>
              <a:t>Sequence is represented by .</a:t>
            </a:r>
          </a:p>
          <a:p>
            <a:pPr>
              <a:buFontTx/>
              <a:buChar char="-"/>
              <a:defRPr/>
            </a:pPr>
            <a:r>
              <a:rPr lang="en-US">
                <a:cs typeface="+mn-cs"/>
              </a:rPr>
              <a:t>Parallelism by symbol ||</a:t>
            </a:r>
          </a:p>
          <a:p>
            <a:pPr>
              <a:buFontTx/>
              <a:buChar char="-"/>
              <a:defRPr/>
            </a:pPr>
            <a:r>
              <a:rPr lang="en-US">
                <a:cs typeface="+mn-cs"/>
              </a:rPr>
              <a:t>Guarded execution is represented as c:p</a:t>
            </a:r>
          </a:p>
          <a:p>
            <a:pPr>
              <a:buFontTx/>
              <a:buChar char="-"/>
              <a:defRPr/>
            </a:pPr>
            <a:r>
              <a:rPr lang="en-US">
                <a:cs typeface="+mn-cs"/>
              </a:rPr>
              <a:t>Alternative flows are represented as the composition (with symbol +) of guarded execution</a:t>
            </a:r>
          </a:p>
          <a:p>
            <a:pPr>
              <a:buFontTx/>
              <a:buChar char="-"/>
              <a:defRPr/>
            </a:pPr>
            <a:r>
              <a:rPr lang="en-US">
                <a:cs typeface="+mn-cs"/>
              </a:rPr>
              <a:t>Iteration is represented by the * superscript, as in regular expression. A guard controls the iteration exit.</a:t>
            </a:r>
          </a:p>
          <a:p>
            <a:pPr>
              <a:buFontTx/>
              <a:buChar char="-"/>
              <a:defRPr/>
            </a:pPr>
            <a:r>
              <a:rPr lang="en-US">
                <a:cs typeface="+mn-cs"/>
              </a:rPr>
              <a:t>Wait is represented by an iteration of no-operations.</a:t>
            </a:r>
          </a:p>
          <a:p>
            <a:pPr>
              <a:buFontTx/>
              <a:buChar char="-"/>
              <a:defRPr/>
            </a:pPr>
            <a:r>
              <a:rPr lang="en-US">
                <a:cs typeface="+mn-cs"/>
              </a:rPr>
              <a:t>Process are represented by the superscript omega, as in the case of omega-regular automata.</a:t>
            </a:r>
          </a:p>
          <a:p>
            <a:pPr>
              <a:buFontTx/>
              <a:buChar char="-"/>
              <a:defRPr/>
            </a:pPr>
            <a:endParaRPr lang="en-US">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47296AC5-4232-D84B-AFD6-D357BD4427FC}" type="slidenum">
              <a:rPr lang="en-US"/>
              <a:pPr>
                <a:defRPr/>
              </a:pPr>
              <a:t>26</a:t>
            </a:fld>
            <a:endParaRPr lang="en-US"/>
          </a:p>
        </p:txBody>
      </p:sp>
      <p:sp>
        <p:nvSpPr>
          <p:cNvPr id="142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27459" name="Rectangle 3"/>
          <p:cNvSpPr>
            <a:spLocks noGrp="1" noChangeArrowheads="1"/>
          </p:cNvSpPr>
          <p:nvPr>
            <p:ph type="body" idx="1"/>
          </p:nvPr>
        </p:nvSpPr>
        <p:spPr/>
        <p:txBody>
          <a:bodyPr/>
          <a:lstStyle/>
          <a:p>
            <a:pPr>
              <a:defRPr/>
            </a:pPr>
            <a:r>
              <a:rPr lang="en-US">
                <a:cs typeface="+mn-cs"/>
              </a:rPr>
              <a:t>We introduce the CFEs with an example. Here we have a system consisting of 3 independent processes with their own HDL description. </a:t>
            </a:r>
          </a:p>
          <a:p>
            <a:pPr>
              <a:defRPr/>
            </a:pPr>
            <a:r>
              <a:rPr lang="en-US">
                <a:cs typeface="+mn-cs"/>
              </a:rPr>
              <a:t>We focus on the design of a correct bus interface, that avoids simultaneous writes on the bus.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C1F0A9FB-E82F-774A-B271-CEACAEF40F06}" type="slidenum">
              <a:rPr lang="en-US"/>
              <a:pPr>
                <a:defRPr/>
              </a:pPr>
              <a:t>27</a:t>
            </a:fld>
            <a:endParaRPr lang="en-US"/>
          </a:p>
        </p:txBody>
      </p:sp>
      <p:sp>
        <p:nvSpPr>
          <p:cNvPr id="14284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28483" name="Rectangle 3"/>
          <p:cNvSpPr>
            <a:spLocks noGrp="1" noChangeArrowheads="1"/>
          </p:cNvSpPr>
          <p:nvPr>
            <p:ph type="body" idx="1"/>
          </p:nvPr>
        </p:nvSpPr>
        <p:spPr/>
        <p:txBody>
          <a:bodyPr/>
          <a:lstStyle/>
          <a:p>
            <a:pPr>
              <a:defRPr/>
            </a:pPr>
            <a:r>
              <a:rPr lang="en-US">
                <a:cs typeface="+mn-cs"/>
              </a:rPr>
              <a:t>The model is abstracted in the top part of the picture with a few lines of essential pseudo-code</a:t>
            </a:r>
          </a:p>
          <a:p>
            <a:pPr>
              <a:defRPr/>
            </a:pPr>
            <a:r>
              <a:rPr lang="en-US">
                <a:cs typeface="+mn-cs"/>
              </a:rPr>
              <a:t>For the 3 processes. The CFE model says that</a:t>
            </a:r>
          </a:p>
          <a:p>
            <a:pPr>
              <a:buFontTx/>
              <a:buChar char="-"/>
              <a:defRPr/>
            </a:pPr>
            <a:r>
              <a:rPr lang="en-US">
                <a:cs typeface="+mn-cs"/>
              </a:rPr>
              <a:t>There are 3 processes running in parallel</a:t>
            </a:r>
          </a:p>
          <a:p>
            <a:pPr>
              <a:buFontTx/>
              <a:buChar char="-"/>
              <a:defRPr/>
            </a:pPr>
            <a:r>
              <a:rPr lang="en-US">
                <a:cs typeface="+mn-cs"/>
              </a:rPr>
              <a:t>Process 1 is the repetition of a bus access (a) followed by an operation taking one cycle (0)</a:t>
            </a:r>
          </a:p>
          <a:p>
            <a:pPr>
              <a:buFontTx/>
              <a:buChar char="-"/>
              <a:defRPr/>
            </a:pPr>
            <a:r>
              <a:rPr lang="en-US">
                <a:cs typeface="+mn-cs"/>
              </a:rPr>
              <a:t>Process 2 is the repetition of an operation taking one cycle (0) followed by the conditional execution (on clause c) of a bus access (a)</a:t>
            </a:r>
          </a:p>
          <a:p>
            <a:pPr>
              <a:buFontTx/>
              <a:buChar char="-"/>
              <a:defRPr/>
            </a:pPr>
            <a:r>
              <a:rPr lang="en-US">
                <a:cs typeface="+mn-cs"/>
              </a:rPr>
              <a:t>Process 3 is an access to the bus (a) followed by an unspecified wait (x)</a:t>
            </a:r>
          </a:p>
          <a:p>
            <a:pPr>
              <a:defRPr/>
            </a:pPr>
            <a:r>
              <a:rPr lang="en-US">
                <a:cs typeface="+mn-cs"/>
              </a:rPr>
              <a:t>The issue is to quantify the wait (x) to access the bus in process 3 for correct operation.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349ADC8E-6E64-8E42-A69D-ADAE2204FECF}" type="slidenum">
              <a:rPr lang="en-US"/>
              <a:pPr>
                <a:defRPr/>
              </a:pPr>
              <a:t>28</a:t>
            </a:fld>
            <a:endParaRPr lang="en-US"/>
          </a:p>
        </p:txBody>
      </p:sp>
      <p:sp>
        <p:nvSpPr>
          <p:cNvPr id="14305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30531" name="Rectangle 3"/>
          <p:cNvSpPr>
            <a:spLocks noGrp="1" noChangeArrowheads="1"/>
          </p:cNvSpPr>
          <p:nvPr>
            <p:ph type="body" idx="1"/>
          </p:nvPr>
        </p:nvSpPr>
        <p:spPr/>
        <p:txBody>
          <a:bodyPr/>
          <a:lstStyle/>
          <a:p>
            <a:pPr>
              <a:defRPr/>
            </a:pPr>
            <a:r>
              <a:rPr lang="en-US">
                <a:cs typeface="+mn-cs"/>
              </a:rPr>
              <a:t>CFE models are fully deterministic. Non-determinism can be captured by decision variables affecting the clauses.</a:t>
            </a:r>
          </a:p>
          <a:p>
            <a:pPr>
              <a:defRPr/>
            </a:pPr>
            <a:r>
              <a:rPr lang="en-US">
                <a:cs typeface="+mn-cs"/>
              </a:rPr>
              <a:t>Thus, the space of all possible implementations is spanned by the possible assignment to these decision variables.</a:t>
            </a:r>
          </a:p>
          <a:p>
            <a:pPr>
              <a:defRPr/>
            </a:pPr>
            <a:r>
              <a:rPr lang="en-US">
                <a:cs typeface="+mn-cs"/>
              </a:rPr>
              <a:t>As a result, design and optimization consists in restricting the possible behavior by assigning values (in time) to the decision variables, and thus removing the non-determinism.</a:t>
            </a:r>
          </a:p>
          <a:p>
            <a:pPr>
              <a:defRPr/>
            </a:pPr>
            <a:r>
              <a:rPr lang="en-US">
                <a:cs typeface="+mn-cs"/>
              </a:rPr>
              <a:t>Finally, several types of constraints can be applied to CFES.</a:t>
            </a:r>
          </a:p>
          <a:p>
            <a:pPr>
              <a:defRPr/>
            </a:pPr>
            <a:r>
              <a:rPr lang="en-US">
                <a:cs typeface="+mn-cs"/>
              </a:rPr>
              <a:t>In particular, ALWAYS and NEVER sets represent operations that must (or must not) execute concurrently.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803FACC7-F096-234E-99C7-D22DC43C5E3C}" type="slidenum">
              <a:rPr lang="en-US"/>
              <a:pPr>
                <a:defRPr/>
              </a:pPr>
              <a:t>29</a:t>
            </a:fld>
            <a:endParaRPr lang="en-US"/>
          </a:p>
        </p:txBody>
      </p:sp>
      <p:sp>
        <p:nvSpPr>
          <p:cNvPr id="14315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31555" name="Rectangle 3"/>
          <p:cNvSpPr>
            <a:spLocks noGrp="1" noChangeArrowheads="1"/>
          </p:cNvSpPr>
          <p:nvPr>
            <p:ph type="body" idx="1"/>
          </p:nvPr>
        </p:nvSpPr>
        <p:spPr/>
        <p:txBody>
          <a:bodyPr/>
          <a:lstStyle/>
          <a:p>
            <a:pPr>
              <a:defRPr/>
            </a:pPr>
            <a:r>
              <a:rPr lang="en-US">
                <a:cs typeface="+mn-cs"/>
              </a:rPr>
              <a:t>This example shows a realization of the model by assigning a value to variable </a:t>
            </a:r>
            <a:r>
              <a:rPr lang="en-US" b="1">
                <a:cs typeface="+mn-cs"/>
              </a:rPr>
              <a:t>x</a:t>
            </a:r>
            <a:r>
              <a:rPr lang="en-US">
                <a:cs typeface="+mn-cs"/>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E867A4AF-9581-2D43-A794-C226F8627DCB}" type="slidenum">
              <a:rPr lang="en-US"/>
              <a:pPr>
                <a:defRPr/>
              </a:pPr>
              <a:t>3</a:t>
            </a:fld>
            <a:endParaRPr lang="en-US"/>
          </a:p>
        </p:txBody>
      </p:sp>
      <p:sp>
        <p:nvSpPr>
          <p:cNvPr id="13977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97763" name="Rectangle 3"/>
          <p:cNvSpPr>
            <a:spLocks noGrp="1" noChangeArrowheads="1"/>
          </p:cNvSpPr>
          <p:nvPr>
            <p:ph type="body" idx="1"/>
          </p:nvPr>
        </p:nvSpPr>
        <p:spPr/>
        <p:txBody>
          <a:bodyPr/>
          <a:lstStyle/>
          <a:p>
            <a:pPr>
              <a:defRPr/>
            </a:pPr>
            <a:r>
              <a:rPr lang="en-US">
                <a:cs typeface="+mn-cs"/>
              </a:rPr>
              <a:t>Computational systems can be abstracted by models of computation.</a:t>
            </a:r>
          </a:p>
          <a:p>
            <a:pPr>
              <a:defRPr/>
            </a:pPr>
            <a:r>
              <a:rPr lang="en-US">
                <a:cs typeface="+mn-cs"/>
              </a:rPr>
              <a:t>These can be data-flow or control-flow oriented.</a:t>
            </a:r>
          </a:p>
          <a:p>
            <a:pPr>
              <a:defRPr/>
            </a:pPr>
            <a:r>
              <a:rPr lang="en-US">
                <a:cs typeface="+mn-cs"/>
              </a:rPr>
              <a:t>They represent complementary aspects.</a:t>
            </a:r>
          </a:p>
          <a:p>
            <a:pPr>
              <a:defRPr/>
            </a:pPr>
            <a:r>
              <a:rPr lang="en-US">
                <a:cs typeface="+mn-cs"/>
              </a:rPr>
              <a:t>This lecture deals with control-flow models.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9D31600E-AB0A-1F47-A4FC-6C56689F988A}" type="slidenum">
              <a:rPr lang="en-US"/>
              <a:pPr>
                <a:defRPr/>
              </a:pPr>
              <a:t>30</a:t>
            </a:fld>
            <a:endParaRPr lang="en-US"/>
          </a:p>
        </p:txBody>
      </p:sp>
      <p:sp>
        <p:nvSpPr>
          <p:cNvPr id="14325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32579" name="Rectangle 3"/>
          <p:cNvSpPr>
            <a:spLocks noGrp="1" noChangeArrowheads="1"/>
          </p:cNvSpPr>
          <p:nvPr>
            <p:ph type="body" idx="1"/>
          </p:nvPr>
        </p:nvSpPr>
        <p:spPr/>
        <p:txBody>
          <a:bodyPr/>
          <a:lstStyle/>
          <a:p>
            <a:pPr>
              <a:defRPr/>
            </a:pPr>
            <a:r>
              <a:rPr lang="en-US">
                <a:cs typeface="+mn-cs"/>
              </a:rPr>
              <a:t>This example shows the NEVER constraint: it should never happen that two bus accesses happen concurrently.</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6E18AB3B-4F14-3B47-AE42-937883013605}" type="slidenum">
              <a:rPr lang="en-US"/>
              <a:pPr>
                <a:defRPr/>
              </a:pPr>
              <a:t>31</a:t>
            </a:fld>
            <a:endParaRPr lang="en-US"/>
          </a:p>
        </p:txBody>
      </p:sp>
      <p:sp>
        <p:nvSpPr>
          <p:cNvPr id="14336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33603" name="Rectangle 3"/>
          <p:cNvSpPr>
            <a:spLocks noGrp="1" noChangeArrowheads="1"/>
          </p:cNvSpPr>
          <p:nvPr>
            <p:ph type="body" idx="1"/>
          </p:nvPr>
        </p:nvSpPr>
        <p:spPr/>
        <p:txBody>
          <a:bodyPr/>
          <a:lstStyle/>
          <a:p>
            <a:pPr>
              <a:defRPr/>
            </a:pPr>
            <a:r>
              <a:rPr lang="en-US">
                <a:cs typeface="+mn-cs"/>
              </a:rPr>
              <a:t>This example shows the synchronization between a ender and a receiver.</a:t>
            </a:r>
          </a:p>
          <a:p>
            <a:pPr>
              <a:defRPr/>
            </a:pPr>
            <a:r>
              <a:rPr lang="en-US">
                <a:cs typeface="+mn-cs"/>
              </a:rPr>
              <a:t>Both processes have wait loops controlled by x and y respectively.</a:t>
            </a:r>
          </a:p>
          <a:p>
            <a:pPr>
              <a:defRPr/>
            </a:pPr>
            <a:r>
              <a:rPr lang="en-US">
                <a:cs typeface="+mn-cs"/>
              </a:rPr>
              <a:t>When a data is sent, it should be received in the same cycle.</a:t>
            </a:r>
          </a:p>
          <a:p>
            <a:pPr>
              <a:defRPr/>
            </a:pPr>
            <a:r>
              <a:rPr lang="en-US">
                <a:cs typeface="+mn-cs"/>
              </a:rPr>
              <a:t>This is the meaning of the ALWAYS statement.</a:t>
            </a:r>
          </a:p>
          <a:p>
            <a:pPr>
              <a:defRPr/>
            </a:pPr>
            <a:r>
              <a:rPr lang="en-US">
                <a:cs typeface="+mn-cs"/>
              </a:rPr>
              <a:t>At the same time, the system should never be waiting on both ends, i.e., operations </a:t>
            </a:r>
            <a:r>
              <a:rPr lang="en-US" b="1">
                <a:cs typeface="+mn-cs"/>
              </a:rPr>
              <a:t>r</a:t>
            </a:r>
            <a:r>
              <a:rPr lang="en-US">
                <a:cs typeface="+mn-cs"/>
              </a:rPr>
              <a:t> and </a:t>
            </a:r>
            <a:r>
              <a:rPr lang="en-US" b="1">
                <a:cs typeface="+mn-cs"/>
              </a:rPr>
              <a:t>k</a:t>
            </a:r>
            <a:r>
              <a:rPr lang="en-US">
                <a:cs typeface="+mn-cs"/>
              </a:rPr>
              <a:t> should never be concurrent.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B96A96FD-2E76-C341-9DC7-CE0C010ADEF6}" type="slidenum">
              <a:rPr lang="en-US"/>
              <a:pPr>
                <a:defRPr/>
              </a:pPr>
              <a:t>32</a:t>
            </a:fld>
            <a:endParaRPr lang="en-US"/>
          </a:p>
        </p:txBody>
      </p:sp>
      <p:sp>
        <p:nvSpPr>
          <p:cNvPr id="1434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34627" name="Rectangle 3"/>
          <p:cNvSpPr>
            <a:spLocks noGrp="1" noChangeArrowheads="1"/>
          </p:cNvSpPr>
          <p:nvPr>
            <p:ph type="body" idx="1"/>
          </p:nvPr>
        </p:nvSpPr>
        <p:spPr/>
        <p:txBody>
          <a:bodyPr/>
          <a:lstStyle/>
          <a:p>
            <a:pPr>
              <a:defRPr/>
            </a:pPr>
            <a:r>
              <a:rPr lang="en-US">
                <a:cs typeface="+mn-cs"/>
              </a:rPr>
              <a:t>We briefly sketch the design with CFEs.</a:t>
            </a:r>
          </a:p>
          <a:p>
            <a:pPr>
              <a:defRPr/>
            </a:pPr>
            <a:r>
              <a:rPr lang="en-US">
                <a:cs typeface="+mn-cs"/>
              </a:rPr>
              <a:t>Each CFE model can be compiled into a specification automaton, representing all feasible behaviors.</a:t>
            </a:r>
          </a:p>
          <a:p>
            <a:pPr>
              <a:defRPr/>
            </a:pPr>
            <a:r>
              <a:rPr lang="en-US">
                <a:cs typeface="+mn-cs"/>
              </a:rPr>
              <a:t>Synthesis consist of restricting this automaton by assigning values to the decision variables.</a:t>
            </a:r>
          </a:p>
          <a:p>
            <a:pPr>
              <a:defRPr/>
            </a:pPr>
            <a:r>
              <a:rPr lang="en-US">
                <a:cs typeface="+mn-cs"/>
              </a:rPr>
              <a:t>The restricted automaton is a FSM implementing a correct control function.</a:t>
            </a:r>
          </a:p>
          <a:p>
            <a:pPr>
              <a:defRPr/>
            </a:pPr>
            <a:r>
              <a:rPr lang="en-US">
                <a:cs typeface="+mn-cs"/>
              </a:rPr>
              <a:t>There are many ways of doing the restriction: given a design objective (e.g., minimum latency), an optimization algorithm can yield the appropriate optimal control.</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18D5670-5F6C-D341-9C7D-C926AF57B5C6}" type="slidenum">
              <a:rPr lang="en-US"/>
              <a:pPr>
                <a:defRPr/>
              </a:pPr>
              <a:t>33</a:t>
            </a:fld>
            <a:endParaRPr lang="en-US"/>
          </a:p>
        </p:txBody>
      </p:sp>
      <p:sp>
        <p:nvSpPr>
          <p:cNvPr id="14356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35651" name="Rectangle 3"/>
          <p:cNvSpPr>
            <a:spLocks noGrp="1" noChangeArrowheads="1"/>
          </p:cNvSpPr>
          <p:nvPr>
            <p:ph type="body" idx="1"/>
          </p:nvPr>
        </p:nvSpPr>
        <p:spPr/>
        <p:txBody>
          <a:bodyPr/>
          <a:lstStyle/>
          <a:p>
            <a:pPr>
              <a:defRPr/>
            </a:pPr>
            <a:r>
              <a:rPr lang="en-US">
                <a:cs typeface="+mn-cs"/>
              </a:rPr>
              <a:t>In summary, CFEs are a modeling tool for complex systems that involve concurrent processes.</a:t>
            </a:r>
          </a:p>
          <a:p>
            <a:pPr>
              <a:defRPr/>
            </a:pPr>
            <a:r>
              <a:rPr lang="en-US">
                <a:cs typeface="+mn-cs"/>
              </a:rPr>
              <a:t>This abstraction has a formal semantics and can be very useful for both synthesis and verification.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C988D54B-FC8B-E340-A02E-1F5A44C6CFC8}" type="slidenum">
              <a:rPr lang="en-US"/>
              <a:pPr>
                <a:defRPr/>
              </a:pPr>
              <a:t>4</a:t>
            </a:fld>
            <a:endParaRPr lang="en-US"/>
          </a:p>
        </p:txBody>
      </p:sp>
      <p:sp>
        <p:nvSpPr>
          <p:cNvPr id="13987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98787" name="Rectangle 3"/>
          <p:cNvSpPr>
            <a:spLocks noGrp="1" noChangeArrowheads="1"/>
          </p:cNvSpPr>
          <p:nvPr>
            <p:ph type="body" idx="1"/>
          </p:nvPr>
        </p:nvSpPr>
        <p:spPr/>
        <p:txBody>
          <a:bodyPr/>
          <a:lstStyle/>
          <a:p>
            <a:pPr>
              <a:defRPr/>
            </a:pPr>
            <a:r>
              <a:rPr lang="en-US">
                <a:cs typeface="+mn-cs"/>
              </a:rPr>
              <a:t>This is the classical model of FSM.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D2A6CFED-9919-F54D-AA3F-EFE8E86E6BA7}" type="slidenum">
              <a:rPr lang="en-US"/>
              <a:pPr>
                <a:defRPr/>
              </a:pPr>
              <a:t>5</a:t>
            </a:fld>
            <a:endParaRPr lang="en-US"/>
          </a:p>
        </p:txBody>
      </p:sp>
      <p:sp>
        <p:nvSpPr>
          <p:cNvPr id="13998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99811" name="Rectangle 3"/>
          <p:cNvSpPr>
            <a:spLocks noGrp="1" noChangeArrowheads="1"/>
          </p:cNvSpPr>
          <p:nvPr>
            <p:ph type="body" idx="1"/>
          </p:nvPr>
        </p:nvSpPr>
        <p:spPr/>
        <p:txBody>
          <a:bodyPr/>
          <a:lstStyle/>
          <a:p>
            <a:pPr>
              <a:defRPr/>
            </a:pPr>
            <a:r>
              <a:rPr lang="en-US">
                <a:cs typeface="+mn-cs"/>
              </a:rPr>
              <a:t>The FSM model is an abstraction where computation takes zero time.</a:t>
            </a:r>
          </a:p>
          <a:p>
            <a:pPr>
              <a:defRPr/>
            </a:pPr>
            <a:r>
              <a:rPr lang="en-US">
                <a:cs typeface="+mn-cs"/>
              </a:rPr>
              <a:t>It is important to keep in mind that any realization of FSM has a finite time (propagation delay in the combinational component).  Here we deal with the abstract model.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AE15DB23-7010-B449-8326-6812BDC0D537}" type="slidenum">
              <a:rPr lang="en-US"/>
              <a:pPr>
                <a:defRPr/>
              </a:pPr>
              <a:t>6</a:t>
            </a:fld>
            <a:endParaRPr lang="en-US"/>
          </a:p>
        </p:txBody>
      </p:sp>
      <p:sp>
        <p:nvSpPr>
          <p:cNvPr id="14008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00835" name="Rectangle 3"/>
          <p:cNvSpPr>
            <a:spLocks noGrp="1" noChangeArrowheads="1"/>
          </p:cNvSpPr>
          <p:nvPr>
            <p:ph type="body" idx="1"/>
          </p:nvPr>
        </p:nvSpPr>
        <p:spPr/>
        <p:txBody>
          <a:bodyPr/>
          <a:lstStyle/>
          <a:p>
            <a:pPr>
              <a:defRPr/>
            </a:pPr>
            <a:r>
              <a:rPr lang="en-US">
                <a:cs typeface="+mn-cs"/>
              </a:rPr>
              <a:t>FSM are modeled by state diagrams, where states are vertices and transitions are edges.</a:t>
            </a:r>
          </a:p>
          <a:p>
            <a:pPr>
              <a:defRPr/>
            </a:pPr>
            <a:r>
              <a:rPr lang="en-US">
                <a:cs typeface="+mn-cs"/>
              </a:rPr>
              <a:t>Edges are annotated with the triggering input and corresponding outputs.</a:t>
            </a:r>
          </a:p>
          <a:p>
            <a:pPr>
              <a:defRPr/>
            </a:pPr>
            <a:r>
              <a:rPr lang="en-US">
                <a:cs typeface="+mn-cs"/>
              </a:rPr>
              <a:t>State diagrams are equivalent to transition tables.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BCA48694-B27B-DE44-B8FE-B50C8DA8D55C}" type="slidenum">
              <a:rPr lang="en-US"/>
              <a:pPr>
                <a:defRPr/>
              </a:pPr>
              <a:t>7</a:t>
            </a:fld>
            <a:endParaRPr lang="en-US"/>
          </a:p>
        </p:txBody>
      </p:sp>
      <p:sp>
        <p:nvSpPr>
          <p:cNvPr id="15073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7331" name="Rectangle 3"/>
          <p:cNvSpPr>
            <a:spLocks noGrp="1" noChangeArrowheads="1"/>
          </p:cNvSpPr>
          <p:nvPr>
            <p:ph type="body" idx="1"/>
          </p:nvPr>
        </p:nvSpPr>
        <p:spPr/>
        <p:txBody>
          <a:bodyPr/>
          <a:lstStyle/>
          <a:p>
            <a:pPr>
              <a:defRPr/>
            </a:pPr>
            <a:r>
              <a:rPr lang="en-US">
                <a:cs typeface="+mn-cs"/>
              </a:rPr>
              <a:t>The state transition table is a tabulation of the state transition and output functions. Its corresponding  graph-based representation is the state transition diagram.</a:t>
            </a:r>
          </a:p>
          <a:p>
            <a:pPr>
              <a:defRPr/>
            </a:pPr>
            <a:endParaRPr lang="en-US">
              <a:cs typeface="+mn-cs"/>
            </a:endParaRPr>
          </a:p>
          <a:p>
            <a:pPr>
              <a:defRPr/>
            </a:pPr>
            <a:endParaRPr lang="en-US">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8AF85633-3178-D645-A87F-B46E44F1EF43}" type="slidenum">
              <a:rPr lang="en-US"/>
              <a:pPr>
                <a:defRPr/>
              </a:pPr>
              <a:t>8</a:t>
            </a:fld>
            <a:endParaRPr lang="en-US"/>
          </a:p>
        </p:txBody>
      </p:sp>
      <p:sp>
        <p:nvSpPr>
          <p:cNvPr id="15083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8355" name="Rectangle 3"/>
          <p:cNvSpPr>
            <a:spLocks noGrp="1" noChangeArrowheads="1"/>
          </p:cNvSpPr>
          <p:nvPr>
            <p:ph type="body" idx="1"/>
          </p:nvPr>
        </p:nvSpPr>
        <p:spPr/>
        <p:txBody>
          <a:bodyPr/>
          <a:lstStyle/>
          <a:p>
            <a:pPr>
              <a:defRPr/>
            </a:pPr>
            <a:r>
              <a:rPr lang="en-US">
                <a:cs typeface="+mn-cs"/>
              </a:rPr>
              <a:t>Nodes are states. Arcs are transitions.  Labels on arcs are of type I/O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0F848E61-BDFB-5648-B6EF-C6DC991D9B80}" type="slidenum">
              <a:rPr lang="en-US"/>
              <a:pPr>
                <a:defRPr/>
              </a:pPr>
              <a:t>9</a:t>
            </a:fld>
            <a:endParaRPr lang="en-US"/>
          </a:p>
        </p:txBody>
      </p:sp>
      <p:sp>
        <p:nvSpPr>
          <p:cNvPr id="14018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01859" name="Rectangle 3"/>
          <p:cNvSpPr>
            <a:spLocks noGrp="1" noChangeArrowheads="1"/>
          </p:cNvSpPr>
          <p:nvPr>
            <p:ph type="body" idx="1"/>
          </p:nvPr>
        </p:nvSpPr>
        <p:spPr/>
        <p:txBody>
          <a:bodyPr/>
          <a:lstStyle/>
          <a:p>
            <a:pPr>
              <a:defRPr/>
            </a:pPr>
            <a:r>
              <a:rPr lang="en-US">
                <a:cs typeface="+mn-cs"/>
              </a:rPr>
              <a:t>This is an example of a synchronizer, that issues a signal as soon as signals </a:t>
            </a:r>
            <a:r>
              <a:rPr lang="en-US" i="1">
                <a:cs typeface="+mn-cs"/>
              </a:rPr>
              <a:t>a</a:t>
            </a:r>
            <a:r>
              <a:rPr lang="en-US">
                <a:cs typeface="+mn-cs"/>
              </a:rPr>
              <a:t> and</a:t>
            </a:r>
            <a:r>
              <a:rPr lang="en-US" i="1">
                <a:cs typeface="+mn-cs"/>
              </a:rPr>
              <a:t> b</a:t>
            </a:r>
            <a:r>
              <a:rPr lang="en-US">
                <a:cs typeface="+mn-cs"/>
              </a:rPr>
              <a:t> are received.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pPr lvl="0"/>
            <a:r>
              <a:rPr lang="en-US" noProof="0"/>
              <a:t>Click to edit Master title style</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charset="0"/>
              <a:buNone/>
              <a:defRPr sz="2000"/>
            </a:lvl1pPr>
          </a:lstStyle>
          <a:p>
            <a:pPr lvl="0"/>
            <a:r>
              <a:rPr lang="en-US" noProof="0"/>
              <a:t>Click to edit Master subtitle style</a:t>
            </a:r>
          </a:p>
        </p:txBody>
      </p:sp>
      <p:sp>
        <p:nvSpPr>
          <p:cNvPr id="4" name="Rectangle 109"/>
          <p:cNvSpPr>
            <a:spLocks noGrp="1" noChangeArrowheads="1"/>
          </p:cNvSpPr>
          <p:nvPr>
            <p:ph type="ftr" sz="quarter" idx="10"/>
          </p:nvPr>
        </p:nvSpPr>
        <p:spPr>
          <a:xfrm>
            <a:off x="3124200" y="6245225"/>
            <a:ext cx="2895600" cy="476250"/>
          </a:xfrm>
        </p:spPr>
        <p:txBody>
          <a:bodyPr/>
          <a:lstStyle>
            <a:lvl1pPr>
              <a:defRPr smtClean="0"/>
            </a:lvl1pPr>
          </a:lstStyle>
          <a:p>
            <a:pPr>
              <a:defRPr/>
            </a:pPr>
            <a:r>
              <a:rPr lang="en-US"/>
              <a:t>(c)  Giovanni De Micheli</a:t>
            </a:r>
          </a:p>
        </p:txBody>
      </p:sp>
      <p:sp>
        <p:nvSpPr>
          <p:cNvPr id="5" name="Rectangle 110"/>
          <p:cNvSpPr>
            <a:spLocks noGrp="1" noChangeArrowheads="1"/>
          </p:cNvSpPr>
          <p:nvPr>
            <p:ph type="sldNum" sz="quarter" idx="11"/>
          </p:nvPr>
        </p:nvSpPr>
        <p:spPr>
          <a:xfrm>
            <a:off x="6553200" y="6245225"/>
            <a:ext cx="2133600" cy="476250"/>
          </a:xfrm>
        </p:spPr>
        <p:txBody>
          <a:bodyPr/>
          <a:lstStyle>
            <a:lvl1pPr>
              <a:defRPr smtClean="0"/>
            </a:lvl1pPr>
          </a:lstStyle>
          <a:p>
            <a:pPr>
              <a:defRPr/>
            </a:pPr>
            <a:fld id="{61A76AEA-B84A-724A-9A3C-97D66F71CACA}" type="slidenum">
              <a:rPr lang="en-US"/>
              <a:pPr>
                <a:defRPr/>
              </a:pPr>
              <a:t>‹#›</a:t>
            </a:fld>
            <a:endParaRPr lang="en-US"/>
          </a:p>
        </p:txBody>
      </p:sp>
    </p:spTree>
    <p:extLst>
      <p:ext uri="{BB962C8B-B14F-4D97-AF65-F5344CB8AC3E}">
        <p14:creationId xmlns:p14="http://schemas.microsoft.com/office/powerpoint/2010/main" val="259876607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pPr>
              <a:defRPr/>
            </a:pPr>
            <a:fld id="{639DFB5F-EEE4-E54B-9210-BFDA3D21CF90}" type="slidenum">
              <a:rPr lang="en-US"/>
              <a:pPr>
                <a:defRPr/>
              </a:pPr>
              <a:t>‹#›</a:t>
            </a:fld>
            <a:endParaRPr lang="en-US"/>
          </a:p>
        </p:txBody>
      </p:sp>
    </p:spTree>
    <p:extLst>
      <p:ext uri="{BB962C8B-B14F-4D97-AF65-F5344CB8AC3E}">
        <p14:creationId xmlns:p14="http://schemas.microsoft.com/office/powerpoint/2010/main" val="200251928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pPr>
              <a:defRPr/>
            </a:pPr>
            <a:fld id="{A63B4208-3422-B94B-B0B8-4511E59023E5}" type="slidenum">
              <a:rPr lang="en-US"/>
              <a:pPr>
                <a:defRPr/>
              </a:pPr>
              <a:t>‹#›</a:t>
            </a:fld>
            <a:endParaRPr lang="en-US"/>
          </a:p>
        </p:txBody>
      </p:sp>
    </p:spTree>
    <p:extLst>
      <p:ext uri="{BB962C8B-B14F-4D97-AF65-F5344CB8AC3E}">
        <p14:creationId xmlns:p14="http://schemas.microsoft.com/office/powerpoint/2010/main" val="308891416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pPr>
              <a:defRPr/>
            </a:pPr>
            <a:fld id="{53F02A05-5262-4748-8D3A-9234B7FBF09A}" type="slidenum">
              <a:rPr lang="en-US"/>
              <a:pPr>
                <a:defRPr/>
              </a:pPr>
              <a:t>‹#›</a:t>
            </a:fld>
            <a:endParaRPr lang="en-US"/>
          </a:p>
        </p:txBody>
      </p:sp>
    </p:spTree>
    <p:extLst>
      <p:ext uri="{BB962C8B-B14F-4D97-AF65-F5344CB8AC3E}">
        <p14:creationId xmlns:p14="http://schemas.microsoft.com/office/powerpoint/2010/main" val="77970079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pPr>
              <a:defRPr/>
            </a:pPr>
            <a:fld id="{972681F8-338A-6B4A-9E40-FF4F9BBC78E4}" type="slidenum">
              <a:rPr lang="en-US"/>
              <a:pPr>
                <a:defRPr/>
              </a:pPr>
              <a:t>‹#›</a:t>
            </a:fld>
            <a:endParaRPr lang="en-US"/>
          </a:p>
        </p:txBody>
      </p:sp>
    </p:spTree>
    <p:extLst>
      <p:ext uri="{BB962C8B-B14F-4D97-AF65-F5344CB8AC3E}">
        <p14:creationId xmlns:p14="http://schemas.microsoft.com/office/powerpoint/2010/main" val="359306528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pPr>
              <a:defRPr/>
            </a:pPr>
            <a:fld id="{05C5EBB7-62E9-9641-92F1-706D5C1D8FFA}" type="slidenum">
              <a:rPr lang="en-US"/>
              <a:pPr>
                <a:defRPr/>
              </a:pPr>
              <a:t>‹#›</a:t>
            </a:fld>
            <a:endParaRPr lang="en-US"/>
          </a:p>
        </p:txBody>
      </p:sp>
    </p:spTree>
    <p:extLst>
      <p:ext uri="{BB962C8B-B14F-4D97-AF65-F5344CB8AC3E}">
        <p14:creationId xmlns:p14="http://schemas.microsoft.com/office/powerpoint/2010/main" val="5007078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8" name="Rectangle 19"/>
          <p:cNvSpPr>
            <a:spLocks noGrp="1" noChangeArrowheads="1"/>
          </p:cNvSpPr>
          <p:nvPr>
            <p:ph type="sldNum" sz="quarter" idx="11"/>
          </p:nvPr>
        </p:nvSpPr>
        <p:spPr>
          <a:ln/>
        </p:spPr>
        <p:txBody>
          <a:bodyPr/>
          <a:lstStyle>
            <a:lvl1pPr>
              <a:defRPr/>
            </a:lvl1pPr>
          </a:lstStyle>
          <a:p>
            <a:pPr>
              <a:defRPr/>
            </a:pPr>
            <a:fld id="{8992C7DC-86A9-3049-976B-AB050C85C6DF}" type="slidenum">
              <a:rPr lang="en-US"/>
              <a:pPr>
                <a:defRPr/>
              </a:pPr>
              <a:t>‹#›</a:t>
            </a:fld>
            <a:endParaRPr lang="en-US"/>
          </a:p>
        </p:txBody>
      </p:sp>
    </p:spTree>
    <p:extLst>
      <p:ext uri="{BB962C8B-B14F-4D97-AF65-F5344CB8AC3E}">
        <p14:creationId xmlns:p14="http://schemas.microsoft.com/office/powerpoint/2010/main" val="123870000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4" name="Rectangle 19"/>
          <p:cNvSpPr>
            <a:spLocks noGrp="1" noChangeArrowheads="1"/>
          </p:cNvSpPr>
          <p:nvPr>
            <p:ph type="sldNum" sz="quarter" idx="11"/>
          </p:nvPr>
        </p:nvSpPr>
        <p:spPr>
          <a:ln/>
        </p:spPr>
        <p:txBody>
          <a:bodyPr/>
          <a:lstStyle>
            <a:lvl1pPr>
              <a:defRPr/>
            </a:lvl1pPr>
          </a:lstStyle>
          <a:p>
            <a:pPr>
              <a:defRPr/>
            </a:pPr>
            <a:fld id="{D9F39BCD-5AD9-DA4C-84DE-880632565C50}" type="slidenum">
              <a:rPr lang="en-US"/>
              <a:pPr>
                <a:defRPr/>
              </a:pPr>
              <a:t>‹#›</a:t>
            </a:fld>
            <a:endParaRPr lang="en-US"/>
          </a:p>
        </p:txBody>
      </p:sp>
    </p:spTree>
    <p:extLst>
      <p:ext uri="{BB962C8B-B14F-4D97-AF65-F5344CB8AC3E}">
        <p14:creationId xmlns:p14="http://schemas.microsoft.com/office/powerpoint/2010/main" val="36882520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3" name="Rectangle 19"/>
          <p:cNvSpPr>
            <a:spLocks noGrp="1" noChangeArrowheads="1"/>
          </p:cNvSpPr>
          <p:nvPr>
            <p:ph type="sldNum" sz="quarter" idx="11"/>
          </p:nvPr>
        </p:nvSpPr>
        <p:spPr>
          <a:ln/>
        </p:spPr>
        <p:txBody>
          <a:bodyPr/>
          <a:lstStyle>
            <a:lvl1pPr>
              <a:defRPr/>
            </a:lvl1pPr>
          </a:lstStyle>
          <a:p>
            <a:pPr>
              <a:defRPr/>
            </a:pPr>
            <a:fld id="{AC38565A-5D73-A641-8051-260B947A768E}" type="slidenum">
              <a:rPr lang="en-US"/>
              <a:pPr>
                <a:defRPr/>
              </a:pPr>
              <a:t>‹#›</a:t>
            </a:fld>
            <a:endParaRPr lang="en-US"/>
          </a:p>
        </p:txBody>
      </p:sp>
    </p:spTree>
    <p:extLst>
      <p:ext uri="{BB962C8B-B14F-4D97-AF65-F5344CB8AC3E}">
        <p14:creationId xmlns:p14="http://schemas.microsoft.com/office/powerpoint/2010/main" val="350937942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pPr>
              <a:defRPr/>
            </a:pPr>
            <a:fld id="{A2AE8789-CFAD-494D-B463-94AAAE8BF8F3}" type="slidenum">
              <a:rPr lang="en-US"/>
              <a:pPr>
                <a:defRPr/>
              </a:pPr>
              <a:t>‹#›</a:t>
            </a:fld>
            <a:endParaRPr lang="en-US"/>
          </a:p>
        </p:txBody>
      </p:sp>
    </p:spTree>
    <p:extLst>
      <p:ext uri="{BB962C8B-B14F-4D97-AF65-F5344CB8AC3E}">
        <p14:creationId xmlns:p14="http://schemas.microsoft.com/office/powerpoint/2010/main" val="302423551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pPr>
              <a:defRPr/>
            </a:pPr>
            <a:fld id="{C7E67E61-7B16-FD45-AED4-1835EAFA8786}" type="slidenum">
              <a:rPr lang="en-US"/>
              <a:pPr>
                <a:defRPr/>
              </a:pPr>
              <a:t>‹#›</a:t>
            </a:fld>
            <a:endParaRPr lang="en-US"/>
          </a:p>
        </p:txBody>
      </p:sp>
    </p:spTree>
    <p:extLst>
      <p:ext uri="{BB962C8B-B14F-4D97-AF65-F5344CB8AC3E}">
        <p14:creationId xmlns:p14="http://schemas.microsoft.com/office/powerpoint/2010/main" val="416854971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8466" name="Rectangle 2"/>
          <p:cNvSpPr>
            <a:spLocks noGrp="1" noChangeArrowheads="1"/>
          </p:cNvSpPr>
          <p:nvPr>
            <p:ph type="title"/>
          </p:nvPr>
        </p:nvSpPr>
        <p:spPr bwMode="auto">
          <a:xfrm>
            <a:off x="241300" y="203200"/>
            <a:ext cx="86995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958467" name="Rectangle 3"/>
          <p:cNvSpPr>
            <a:spLocks noGrp="1" noChangeArrowheads="1"/>
          </p:cNvSpPr>
          <p:nvPr>
            <p:ph type="body" idx="1"/>
          </p:nvPr>
        </p:nvSpPr>
        <p:spPr bwMode="auto">
          <a:xfrm>
            <a:off x="228600" y="1079500"/>
            <a:ext cx="8699500" cy="520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958482" name="Rectangle 18"/>
          <p:cNvSpPr>
            <a:spLocks noGrp="1" noChangeArrowheads="1"/>
          </p:cNvSpPr>
          <p:nvPr>
            <p:ph type="ftr" sz="quarter" idx="3"/>
          </p:nvPr>
        </p:nvSpPr>
        <p:spPr bwMode="auto">
          <a:xfrm>
            <a:off x="-76200" y="6356350"/>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b="0" smtClean="0">
                <a:cs typeface="+mn-cs"/>
              </a:defRPr>
            </a:lvl1pPr>
          </a:lstStyle>
          <a:p>
            <a:pPr>
              <a:defRPr/>
            </a:pPr>
            <a:r>
              <a:rPr lang="en-US"/>
              <a:t>(c)  Giovanni De Micheli</a:t>
            </a:r>
          </a:p>
        </p:txBody>
      </p:sp>
      <p:sp>
        <p:nvSpPr>
          <p:cNvPr id="958483" name="Rectangle 19"/>
          <p:cNvSpPr>
            <a:spLocks noGrp="1" noChangeArrowheads="1"/>
          </p:cNvSpPr>
          <p:nvPr>
            <p:ph type="sldNum" sz="quarter" idx="4"/>
          </p:nvPr>
        </p:nvSpPr>
        <p:spPr bwMode="auto">
          <a:xfrm>
            <a:off x="6553200" y="6367463"/>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b="0" smtClean="0">
                <a:cs typeface="+mn-cs"/>
              </a:defRPr>
            </a:lvl1pPr>
          </a:lstStyle>
          <a:p>
            <a:pPr>
              <a:defRPr/>
            </a:pPr>
            <a:fld id="{A7BADF1C-FD2D-D94E-B2EF-4DE2D0ED8B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hf hdr="0" dt="0"/>
  <p:txStyles>
    <p:titleStyle>
      <a:lvl1pPr algn="ctr" rtl="0" eaLnBrk="0" fontAlgn="base" hangingPunct="0">
        <a:lnSpc>
          <a:spcPct val="90000"/>
        </a:lnSpc>
        <a:spcBef>
          <a:spcPct val="0"/>
        </a:spcBef>
        <a:spcAft>
          <a:spcPct val="0"/>
        </a:spcAft>
        <a:defRPr sz="3200" b="1">
          <a:solidFill>
            <a:schemeClr val="hlink"/>
          </a:solidFill>
          <a:latin typeface="+mj-lt"/>
          <a:ea typeface="+mj-ea"/>
          <a:cs typeface="ＭＳ Ｐゴシック" charset="0"/>
        </a:defRPr>
      </a:lvl1pPr>
      <a:lvl2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6pPr>
      <a:lvl7pPr marL="9144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7pPr>
      <a:lvl8pPr marL="13716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8pPr>
      <a:lvl9pPr marL="18288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mn-ea"/>
          <a:cs typeface="ＭＳ Ｐゴシック" charset="0"/>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mn-ea"/>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mn-ea"/>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eaLnBrk="0" fontAlgn="base" hangingPunct="0">
        <a:spcBef>
          <a:spcPct val="20000"/>
        </a:spcBef>
        <a:spcAft>
          <a:spcPct val="0"/>
        </a:spcAft>
        <a:buChar char="•"/>
        <a:defRPr sz="1600">
          <a:solidFill>
            <a:schemeClr val="tx1"/>
          </a:solidFill>
          <a:latin typeface="+mn-lt"/>
          <a:ea typeface="+mn-ea"/>
        </a:defRPr>
      </a:lvl6pPr>
      <a:lvl7pPr marL="2971800" indent="-228600" algn="l" rtl="0" eaLnBrk="0" fontAlgn="base" hangingPunct="0">
        <a:spcBef>
          <a:spcPct val="20000"/>
        </a:spcBef>
        <a:spcAft>
          <a:spcPct val="0"/>
        </a:spcAft>
        <a:buChar char="•"/>
        <a:defRPr sz="1600">
          <a:solidFill>
            <a:schemeClr val="tx1"/>
          </a:solidFill>
          <a:latin typeface="+mn-lt"/>
          <a:ea typeface="+mn-ea"/>
        </a:defRPr>
      </a:lvl7pPr>
      <a:lvl8pPr marL="3429000" indent="-228600" algn="l" rtl="0" eaLnBrk="0" fontAlgn="base" hangingPunct="0">
        <a:spcBef>
          <a:spcPct val="20000"/>
        </a:spcBef>
        <a:spcAft>
          <a:spcPct val="0"/>
        </a:spcAft>
        <a:buChar char="•"/>
        <a:defRPr sz="1600">
          <a:solidFill>
            <a:schemeClr val="tx1"/>
          </a:solidFill>
          <a:latin typeface="+mn-lt"/>
          <a:ea typeface="+mn-ea"/>
        </a:defRPr>
      </a:lvl8pPr>
      <a:lvl9pPr marL="388620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9746" name="Rectangle 2"/>
          <p:cNvSpPr>
            <a:spLocks noGrp="1" noChangeArrowheads="1"/>
          </p:cNvSpPr>
          <p:nvPr>
            <p:ph type="ctrTitle"/>
          </p:nvPr>
        </p:nvSpPr>
        <p:spPr>
          <a:xfrm>
            <a:off x="179388" y="908050"/>
            <a:ext cx="8915400" cy="1474788"/>
          </a:xfrm>
        </p:spPr>
        <p:txBody>
          <a:bodyPr/>
          <a:lstStyle/>
          <a:p>
            <a:pPr>
              <a:lnSpc>
                <a:spcPct val="110000"/>
              </a:lnSpc>
              <a:defRPr/>
            </a:pPr>
            <a:r>
              <a:rPr lang="en-US" sz="3600" i="1">
                <a:solidFill>
                  <a:schemeClr val="accent2"/>
                </a:solidFill>
                <a:effectLst>
                  <a:outerShdw blurRad="38100" dist="38100" dir="2700000" algn="tl">
                    <a:srgbClr val="DDDDDD"/>
                  </a:outerShdw>
                </a:effectLst>
                <a:cs typeface="+mj-cs"/>
              </a:rPr>
              <a:t>FSM-based Specification Formalisms</a:t>
            </a:r>
          </a:p>
        </p:txBody>
      </p:sp>
      <p:sp>
        <p:nvSpPr>
          <p:cNvPr id="1439747" name="Rectangle 3"/>
          <p:cNvSpPr>
            <a:spLocks noChangeArrowheads="1"/>
          </p:cNvSpPr>
          <p:nvPr/>
        </p:nvSpPr>
        <p:spPr bwMode="auto">
          <a:xfrm>
            <a:off x="1066800" y="304800"/>
            <a:ext cx="7086600" cy="2971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0"/>
              </a:lnSpc>
              <a:spcBef>
                <a:spcPct val="30000"/>
              </a:spcBef>
              <a:buClr>
                <a:srgbClr val="660066"/>
              </a:buClr>
              <a:buSzPct val="85000"/>
              <a:buFont typeface="Monotype Sorts" charset="0"/>
              <a:buNone/>
              <a:defRPr/>
            </a:pPr>
            <a:r>
              <a:rPr lang="it-IT" sz="1600">
                <a:solidFill>
                  <a:schemeClr val="bg1"/>
                </a:solidFill>
                <a:effectLst>
                  <a:outerShdw blurRad="38100" dist="38100" dir="2700000" algn="tl">
                    <a:srgbClr val="DDDDDD"/>
                  </a:outerShdw>
                </a:effectLst>
                <a:cs typeface="+mn-cs"/>
              </a:rPr>
              <a:t> </a:t>
            </a:r>
          </a:p>
        </p:txBody>
      </p:sp>
      <p:sp>
        <p:nvSpPr>
          <p:cNvPr id="1439748" name="Rectangle 4"/>
          <p:cNvSpPr>
            <a:spLocks noGrp="1" noChangeArrowheads="1"/>
          </p:cNvSpPr>
          <p:nvPr/>
        </p:nvSpPr>
        <p:spPr bwMode="auto">
          <a:xfrm>
            <a:off x="498475" y="2859088"/>
            <a:ext cx="7924800" cy="175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a:defRPr/>
            </a:pPr>
            <a:r>
              <a:rPr lang="en-US" sz="3600" dirty="0"/>
              <a:t>Giovanni De </a:t>
            </a:r>
            <a:r>
              <a:rPr lang="en-US" sz="3600" dirty="0" err="1"/>
              <a:t>Micheli</a:t>
            </a:r>
            <a:endParaRPr lang="en-US" sz="3600" dirty="0"/>
          </a:p>
          <a:p>
            <a:pPr>
              <a:defRPr/>
            </a:pPr>
            <a:r>
              <a:rPr lang="en-US" sz="3200" i="1" dirty="0"/>
              <a:t>Integrated Systems Laboratory</a:t>
            </a:r>
          </a:p>
          <a:p>
            <a:pPr>
              <a:defRPr/>
            </a:pPr>
            <a:endParaRPr lang="en-US" sz="3200" i="1" dirty="0"/>
          </a:p>
        </p:txBody>
      </p:sp>
      <p:sp>
        <p:nvSpPr>
          <p:cNvPr id="1439749" name="Text Box 5"/>
          <p:cNvSpPr txBox="1">
            <a:spLocks noChangeArrowheads="1"/>
          </p:cNvSpPr>
          <p:nvPr/>
        </p:nvSpPr>
        <p:spPr bwMode="auto">
          <a:xfrm>
            <a:off x="698500" y="5980113"/>
            <a:ext cx="7891463" cy="549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cs typeface="+mn-cs"/>
              </a:rPr>
              <a:t>This presentation can be used for non-commercial purposes as long as this note and the copyright footers are not removed</a:t>
            </a:r>
          </a:p>
          <a:p>
            <a:pPr>
              <a:spcBef>
                <a:spcPct val="50000"/>
              </a:spcBef>
              <a:defRPr/>
            </a:pPr>
            <a:r>
              <a:rPr lang="en-US" sz="1200">
                <a:cs typeface="+mn-cs"/>
              </a:rPr>
              <a:t>© Giovanni De Micheli – All rights reserved</a:t>
            </a:r>
          </a:p>
        </p:txBody>
      </p:sp>
      <p:sp>
        <p:nvSpPr>
          <p:cNvPr id="1439752" name="Line 8"/>
          <p:cNvSpPr>
            <a:spLocks noChangeShapeType="1"/>
          </p:cNvSpPr>
          <p:nvPr/>
        </p:nvSpPr>
        <p:spPr bwMode="auto">
          <a:xfrm>
            <a:off x="1020763" y="5745163"/>
            <a:ext cx="7278687" cy="7937"/>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pic>
        <p:nvPicPr>
          <p:cNvPr id="5128"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4592638"/>
            <a:ext cx="598488" cy="962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F1115AF4-E679-8841-8516-5680EAAD7D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2589" y="4764844"/>
            <a:ext cx="1539590" cy="866020"/>
          </a:xfrm>
          <a:prstGeom prst="rect">
            <a:avLst/>
          </a:prstGeom>
        </p:spPr>
      </p:pic>
      <p:pic>
        <p:nvPicPr>
          <p:cNvPr id="11" name="Picture 4" descr="isultati immagini per epfl lsi logo">
            <a:extLst>
              <a:ext uri="{FF2B5EF4-FFF2-40B4-BE49-F238E27FC236}">
                <a16:creationId xmlns:a16="http://schemas.microsoft.com/office/drawing/2014/main" id="{E2238D8D-16DB-7749-8F6C-74D6911C8345}"/>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121919" y="4919817"/>
            <a:ext cx="1183131" cy="650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A20B6241-144D-604F-B2AB-AE24A41B754C}" type="slidenum">
              <a:rPr lang="en-US"/>
              <a:pPr>
                <a:defRPr/>
              </a:pPr>
              <a:t>10</a:t>
            </a:fld>
            <a:endParaRPr lang="en-US"/>
          </a:p>
        </p:txBody>
      </p:sp>
      <p:sp>
        <p:nvSpPr>
          <p:cNvPr id="1362946" name="Rectangle 2"/>
          <p:cNvSpPr>
            <a:spLocks noGrp="1" noChangeArrowheads="1"/>
          </p:cNvSpPr>
          <p:nvPr>
            <p:ph type="title"/>
          </p:nvPr>
        </p:nvSpPr>
        <p:spPr/>
        <p:txBody>
          <a:bodyPr/>
          <a:lstStyle/>
          <a:p>
            <a:pPr>
              <a:defRPr/>
            </a:pPr>
            <a:r>
              <a:rPr lang="en-US">
                <a:cs typeface="+mj-cs"/>
              </a:rPr>
              <a:t>FSM-based models</a:t>
            </a:r>
          </a:p>
        </p:txBody>
      </p:sp>
      <p:sp>
        <p:nvSpPr>
          <p:cNvPr id="1362947" name="Rectangle 3"/>
          <p:cNvSpPr>
            <a:spLocks noGrp="1" noChangeArrowheads="1"/>
          </p:cNvSpPr>
          <p:nvPr>
            <p:ph type="body" idx="1"/>
          </p:nvPr>
        </p:nvSpPr>
        <p:spPr>
          <a:xfrm>
            <a:off x="274638" y="1057275"/>
            <a:ext cx="8278812" cy="4106863"/>
          </a:xfrm>
        </p:spPr>
        <p:txBody>
          <a:bodyPr/>
          <a:lstStyle/>
          <a:p>
            <a:pPr>
              <a:defRPr/>
            </a:pPr>
            <a:r>
              <a:rPr lang="en-US">
                <a:cs typeface="+mn-cs"/>
              </a:rPr>
              <a:t>Synchronous languages:</a:t>
            </a:r>
          </a:p>
          <a:p>
            <a:pPr lvl="1">
              <a:defRPr/>
            </a:pPr>
            <a:r>
              <a:rPr lang="en-US"/>
              <a:t>Esterel, Argos, Lustre, SDL</a:t>
            </a:r>
          </a:p>
          <a:p>
            <a:pPr>
              <a:defRPr/>
            </a:pPr>
            <a:r>
              <a:rPr lang="en-US">
                <a:cs typeface="+mn-cs"/>
              </a:rPr>
              <a:t>Graphical formalisms:</a:t>
            </a:r>
          </a:p>
          <a:p>
            <a:pPr lvl="1">
              <a:defRPr/>
            </a:pPr>
            <a:r>
              <a:rPr lang="en-US"/>
              <a:t>FSMs, hierarchical FSMs, concurrent FSMs</a:t>
            </a:r>
          </a:p>
          <a:p>
            <a:pPr lvl="1">
              <a:defRPr/>
            </a:pPr>
            <a:r>
              <a:rPr lang="en-US"/>
              <a:t>StateCharts</a:t>
            </a:r>
          </a:p>
          <a:p>
            <a:pPr lvl="1">
              <a:defRPr/>
            </a:pPr>
            <a:r>
              <a:rPr lang="en-US"/>
              <a:t>Program-state machines</a:t>
            </a:r>
          </a:p>
          <a:p>
            <a:pPr lvl="1">
              <a:defRPr/>
            </a:pPr>
            <a:r>
              <a:rPr lang="en-US"/>
              <a:t>SpecCharts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C84F478A-CA49-7444-91A2-99424984D5BD}" type="slidenum">
              <a:rPr lang="en-US"/>
              <a:pPr>
                <a:defRPr/>
              </a:pPr>
              <a:t>11</a:t>
            </a:fld>
            <a:endParaRPr lang="en-US"/>
          </a:p>
        </p:txBody>
      </p:sp>
      <p:sp>
        <p:nvSpPr>
          <p:cNvPr id="1370114" name="Rectangle 2"/>
          <p:cNvSpPr>
            <a:spLocks noGrp="1" noChangeArrowheads="1"/>
          </p:cNvSpPr>
          <p:nvPr>
            <p:ph type="title"/>
          </p:nvPr>
        </p:nvSpPr>
        <p:spPr/>
        <p:txBody>
          <a:bodyPr/>
          <a:lstStyle/>
          <a:p>
            <a:pPr>
              <a:defRPr/>
            </a:pPr>
            <a:r>
              <a:rPr lang="en-US">
                <a:cs typeface="+mj-cs"/>
              </a:rPr>
              <a:t>State Charts</a:t>
            </a:r>
          </a:p>
        </p:txBody>
      </p:sp>
      <p:sp>
        <p:nvSpPr>
          <p:cNvPr id="1370115" name="Rectangle 3"/>
          <p:cNvSpPr>
            <a:spLocks noGrp="1" noChangeArrowheads="1"/>
          </p:cNvSpPr>
          <p:nvPr>
            <p:ph type="body" idx="1"/>
          </p:nvPr>
        </p:nvSpPr>
        <p:spPr/>
        <p:txBody>
          <a:bodyPr/>
          <a:lstStyle/>
          <a:p>
            <a:pPr>
              <a:defRPr/>
            </a:pPr>
            <a:r>
              <a:rPr lang="en-US">
                <a:cs typeface="+mn-cs"/>
              </a:rPr>
              <a:t>Proposed by Harel</a:t>
            </a:r>
          </a:p>
          <a:p>
            <a:pPr>
              <a:defRPr/>
            </a:pPr>
            <a:r>
              <a:rPr lang="en-US">
                <a:cs typeface="+mn-cs"/>
              </a:rPr>
              <a:t>Graphic formalism to specify FSMs with:</a:t>
            </a:r>
          </a:p>
          <a:p>
            <a:pPr lvl="1">
              <a:defRPr/>
            </a:pPr>
            <a:r>
              <a:rPr lang="en-US"/>
              <a:t>Hierarchy</a:t>
            </a:r>
          </a:p>
          <a:p>
            <a:pPr lvl="1">
              <a:defRPr/>
            </a:pPr>
            <a:r>
              <a:rPr lang="en-US"/>
              <a:t>Concurrency</a:t>
            </a:r>
          </a:p>
          <a:p>
            <a:pPr lvl="1">
              <a:defRPr/>
            </a:pPr>
            <a:r>
              <a:rPr lang="en-US"/>
              <a:t>Communication</a:t>
            </a:r>
          </a:p>
          <a:p>
            <a:pPr>
              <a:defRPr/>
            </a:pPr>
            <a:r>
              <a:rPr lang="en-US">
                <a:cs typeface="+mn-cs"/>
              </a:rPr>
              <a:t>Tools for simulation, animation and synthesis</a:t>
            </a:r>
          </a:p>
          <a:p>
            <a:pPr lvl="1">
              <a:defRPr/>
            </a:pPr>
            <a:endParaRPr lang="en-US"/>
          </a:p>
          <a:p>
            <a:pPr>
              <a:defRPr/>
            </a:pPr>
            <a:endParaRPr lang="en-US">
              <a:cs typeface="+mn-cs"/>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(c)  Giovanni De Micheli</a:t>
            </a:r>
          </a:p>
        </p:txBody>
      </p:sp>
      <p:sp>
        <p:nvSpPr>
          <p:cNvPr id="7" name="Slide Number Placeholder 4"/>
          <p:cNvSpPr>
            <a:spLocks noGrp="1"/>
          </p:cNvSpPr>
          <p:nvPr>
            <p:ph type="sldNum" sz="quarter" idx="11"/>
          </p:nvPr>
        </p:nvSpPr>
        <p:spPr/>
        <p:txBody>
          <a:bodyPr/>
          <a:lstStyle/>
          <a:p>
            <a:pPr>
              <a:defRPr/>
            </a:pPr>
            <a:fld id="{99750853-1EF3-A948-AAD7-4330FF1F25A5}" type="slidenum">
              <a:rPr lang="en-US"/>
              <a:pPr>
                <a:defRPr/>
              </a:pPr>
              <a:t>12</a:t>
            </a:fld>
            <a:endParaRPr lang="en-US"/>
          </a:p>
        </p:txBody>
      </p:sp>
      <p:sp>
        <p:nvSpPr>
          <p:cNvPr id="1371138" name="Rectangle 2"/>
          <p:cNvSpPr>
            <a:spLocks noGrp="1" noChangeArrowheads="1"/>
          </p:cNvSpPr>
          <p:nvPr>
            <p:ph type="title"/>
          </p:nvPr>
        </p:nvSpPr>
        <p:spPr/>
        <p:txBody>
          <a:bodyPr/>
          <a:lstStyle/>
          <a:p>
            <a:pPr>
              <a:defRPr/>
            </a:pPr>
            <a:r>
              <a:rPr lang="en-US">
                <a:cs typeface="+mj-cs"/>
              </a:rPr>
              <a:t>State Charts</a:t>
            </a:r>
          </a:p>
        </p:txBody>
      </p:sp>
      <p:sp>
        <p:nvSpPr>
          <p:cNvPr id="1371139" name="Rectangle 3"/>
          <p:cNvSpPr>
            <a:spLocks noGrp="1" noChangeArrowheads="1"/>
          </p:cNvSpPr>
          <p:nvPr>
            <p:ph type="body" idx="1"/>
          </p:nvPr>
        </p:nvSpPr>
        <p:spPr/>
        <p:txBody>
          <a:bodyPr/>
          <a:lstStyle/>
          <a:p>
            <a:pPr>
              <a:defRPr/>
            </a:pPr>
            <a:r>
              <a:rPr lang="en-US">
                <a:cs typeface="+mn-cs"/>
              </a:rPr>
              <a:t>States</a:t>
            </a:r>
          </a:p>
          <a:p>
            <a:pPr>
              <a:defRPr/>
            </a:pPr>
            <a:r>
              <a:rPr lang="en-US">
                <a:cs typeface="+mn-cs"/>
              </a:rPr>
              <a:t>Transitions</a:t>
            </a:r>
          </a:p>
          <a:p>
            <a:pPr>
              <a:defRPr/>
            </a:pPr>
            <a:r>
              <a:rPr lang="en-US">
                <a:cs typeface="+mn-cs"/>
              </a:rPr>
              <a:t>Hierarchy</a:t>
            </a:r>
          </a:p>
          <a:p>
            <a:pPr lvl="1">
              <a:defRPr/>
            </a:pPr>
            <a:r>
              <a:rPr lang="en-US">
                <a:solidFill>
                  <a:schemeClr val="tx2"/>
                </a:solidFill>
              </a:rPr>
              <a:t>OR</a:t>
            </a:r>
            <a:r>
              <a:rPr lang="en-US"/>
              <a:t> (sequential) decomposition</a:t>
            </a:r>
          </a:p>
          <a:p>
            <a:pPr lvl="2">
              <a:defRPr/>
            </a:pPr>
            <a:r>
              <a:rPr lang="en-US"/>
              <a:t>State </a:t>
            </a:r>
            <a:r>
              <a:rPr lang="en-US">
                <a:cs typeface="Arial" charset="0"/>
              </a:rPr>
              <a:t>→ </a:t>
            </a:r>
            <a:r>
              <a:rPr lang="en-US"/>
              <a:t>a sequence of states</a:t>
            </a:r>
          </a:p>
          <a:p>
            <a:pPr lvl="1">
              <a:defRPr/>
            </a:pPr>
            <a:r>
              <a:rPr lang="en-US">
                <a:solidFill>
                  <a:schemeClr val="tx2"/>
                </a:solidFill>
              </a:rPr>
              <a:t>AND</a:t>
            </a:r>
            <a:r>
              <a:rPr lang="en-US"/>
              <a:t> (concurrent) decomposition</a:t>
            </a:r>
          </a:p>
          <a:p>
            <a:pPr lvl="2">
              <a:defRPr/>
            </a:pPr>
            <a:r>
              <a:rPr lang="en-US"/>
              <a:t>State </a:t>
            </a:r>
            <a:r>
              <a:rPr lang="en-US">
                <a:cs typeface="Arial" charset="0"/>
              </a:rPr>
              <a:t>→</a:t>
            </a:r>
            <a:r>
              <a:rPr lang="en-US"/>
              <a:t> a set of concurrent states</a:t>
            </a:r>
          </a:p>
        </p:txBody>
      </p:sp>
      <p:sp>
        <p:nvSpPr>
          <p:cNvPr id="1371140" name="Line 4"/>
          <p:cNvSpPr>
            <a:spLocks noChangeShapeType="1"/>
          </p:cNvSpPr>
          <p:nvPr/>
        </p:nvSpPr>
        <p:spPr bwMode="auto">
          <a:xfrm>
            <a:off x="2895600" y="4495800"/>
            <a:ext cx="838200" cy="0"/>
          </a:xfrm>
          <a:prstGeom prst="line">
            <a:avLst/>
          </a:prstGeom>
          <a:noFill/>
          <a:ln>
            <a:noFill/>
          </a:ln>
          <a:effectLst/>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71141" name="Line 5"/>
          <p:cNvSpPr>
            <a:spLocks noChangeShapeType="1"/>
          </p:cNvSpPr>
          <p:nvPr/>
        </p:nvSpPr>
        <p:spPr bwMode="auto">
          <a:xfrm>
            <a:off x="2895600" y="4419600"/>
            <a:ext cx="152400" cy="0"/>
          </a:xfrm>
          <a:prstGeom prst="line">
            <a:avLst/>
          </a:prstGeom>
          <a:noFill/>
          <a:ln>
            <a:noFill/>
          </a:ln>
          <a:effectLst/>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chemeClr val="tx1"/>
                </a:solidFill>
                <a:round/>
                <a:headEnd/>
                <a:tailEnd type="triangle" w="med" len="me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Footer Placeholder 3"/>
          <p:cNvSpPr>
            <a:spLocks noGrp="1"/>
          </p:cNvSpPr>
          <p:nvPr>
            <p:ph type="ftr" sz="quarter" idx="10"/>
          </p:nvPr>
        </p:nvSpPr>
        <p:spPr/>
        <p:txBody>
          <a:bodyPr/>
          <a:lstStyle/>
          <a:p>
            <a:pPr>
              <a:defRPr/>
            </a:pPr>
            <a:r>
              <a:rPr lang="en-US"/>
              <a:t>(c)  Giovanni De Micheli</a:t>
            </a:r>
          </a:p>
        </p:txBody>
      </p:sp>
      <p:sp>
        <p:nvSpPr>
          <p:cNvPr id="67" name="Slide Number Placeholder 4"/>
          <p:cNvSpPr>
            <a:spLocks noGrp="1"/>
          </p:cNvSpPr>
          <p:nvPr>
            <p:ph type="sldNum" sz="quarter" idx="11"/>
          </p:nvPr>
        </p:nvSpPr>
        <p:spPr/>
        <p:txBody>
          <a:bodyPr/>
          <a:lstStyle/>
          <a:p>
            <a:pPr>
              <a:defRPr/>
            </a:pPr>
            <a:fld id="{78883D76-A7FD-744B-B071-512128754F73}" type="slidenum">
              <a:rPr lang="en-US"/>
              <a:pPr>
                <a:defRPr/>
              </a:pPr>
              <a:t>13</a:t>
            </a:fld>
            <a:endParaRPr lang="en-US"/>
          </a:p>
        </p:txBody>
      </p:sp>
      <p:sp>
        <p:nvSpPr>
          <p:cNvPr id="1446914" name="Rectangle 2"/>
          <p:cNvSpPr>
            <a:spLocks noGrp="1" noChangeArrowheads="1"/>
          </p:cNvSpPr>
          <p:nvPr>
            <p:ph type="title"/>
          </p:nvPr>
        </p:nvSpPr>
        <p:spPr>
          <a:xfrm>
            <a:off x="684213" y="0"/>
            <a:ext cx="7772400" cy="1143000"/>
          </a:xfrm>
        </p:spPr>
        <p:txBody>
          <a:bodyPr/>
          <a:lstStyle/>
          <a:p>
            <a:pPr>
              <a:defRPr/>
            </a:pPr>
            <a:r>
              <a:rPr lang="en-US" sz="2800">
                <a:cs typeface="+mj-cs"/>
              </a:rPr>
              <a:t>State charts</a:t>
            </a:r>
          </a:p>
        </p:txBody>
      </p:sp>
      <p:sp>
        <p:nvSpPr>
          <p:cNvPr id="1446915" name="Rectangle 3"/>
          <p:cNvSpPr>
            <a:spLocks noChangeArrowheads="1"/>
          </p:cNvSpPr>
          <p:nvPr/>
        </p:nvSpPr>
        <p:spPr bwMode="auto">
          <a:xfrm>
            <a:off x="1331913" y="1325563"/>
            <a:ext cx="6624637" cy="5183187"/>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16" name="Rectangle 4"/>
          <p:cNvSpPr>
            <a:spLocks noChangeArrowheads="1"/>
          </p:cNvSpPr>
          <p:nvPr/>
        </p:nvSpPr>
        <p:spPr bwMode="auto">
          <a:xfrm>
            <a:off x="1331913" y="965200"/>
            <a:ext cx="1511300" cy="360363"/>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17" name="Text Box 5"/>
          <p:cNvSpPr txBox="1">
            <a:spLocks noChangeArrowheads="1"/>
          </p:cNvSpPr>
          <p:nvPr/>
        </p:nvSpPr>
        <p:spPr bwMode="auto">
          <a:xfrm>
            <a:off x="-252413" y="908050"/>
            <a:ext cx="3744913"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Top_level_uart</a:t>
            </a:r>
          </a:p>
        </p:txBody>
      </p:sp>
      <p:sp>
        <p:nvSpPr>
          <p:cNvPr id="1446918" name="Line 6"/>
          <p:cNvSpPr>
            <a:spLocks noChangeShapeType="1"/>
          </p:cNvSpPr>
          <p:nvPr/>
        </p:nvSpPr>
        <p:spPr bwMode="auto">
          <a:xfrm>
            <a:off x="1331913" y="5300663"/>
            <a:ext cx="6624637" cy="0"/>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p>
            <a:pPr>
              <a:defRPr/>
            </a:pPr>
            <a:endParaRPr lang="en-US">
              <a:cs typeface="+mn-cs"/>
            </a:endParaRPr>
          </a:p>
        </p:txBody>
      </p:sp>
      <p:sp>
        <p:nvSpPr>
          <p:cNvPr id="1446919" name="Line 7"/>
          <p:cNvSpPr>
            <a:spLocks noChangeShapeType="1"/>
          </p:cNvSpPr>
          <p:nvPr/>
        </p:nvSpPr>
        <p:spPr bwMode="auto">
          <a:xfrm>
            <a:off x="4643438" y="1125538"/>
            <a:ext cx="0" cy="4175125"/>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p>
            <a:pPr>
              <a:defRPr/>
            </a:pPr>
            <a:endParaRPr lang="en-US">
              <a:cs typeface="+mn-cs"/>
            </a:endParaRPr>
          </a:p>
        </p:txBody>
      </p:sp>
      <p:sp>
        <p:nvSpPr>
          <p:cNvPr id="1446920" name="Rectangle 8"/>
          <p:cNvSpPr>
            <a:spLocks noChangeArrowheads="1"/>
          </p:cNvSpPr>
          <p:nvPr/>
        </p:nvSpPr>
        <p:spPr bwMode="auto">
          <a:xfrm>
            <a:off x="1692275" y="1628775"/>
            <a:ext cx="2592388" cy="32400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21" name="Line 9"/>
          <p:cNvSpPr>
            <a:spLocks noChangeShapeType="1"/>
          </p:cNvSpPr>
          <p:nvPr/>
        </p:nvSpPr>
        <p:spPr bwMode="auto">
          <a:xfrm>
            <a:off x="1692275" y="3213100"/>
            <a:ext cx="2592388" cy="0"/>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p>
            <a:pPr>
              <a:defRPr/>
            </a:pPr>
            <a:endParaRPr lang="en-US">
              <a:cs typeface="+mn-cs"/>
            </a:endParaRPr>
          </a:p>
        </p:txBody>
      </p:sp>
      <p:sp>
        <p:nvSpPr>
          <p:cNvPr id="1446922" name="Rectangle 10"/>
          <p:cNvSpPr>
            <a:spLocks noChangeArrowheads="1"/>
          </p:cNvSpPr>
          <p:nvPr/>
        </p:nvSpPr>
        <p:spPr bwMode="auto">
          <a:xfrm>
            <a:off x="1908175" y="4005263"/>
            <a:ext cx="7207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23" name="Rectangle 11"/>
          <p:cNvSpPr>
            <a:spLocks noChangeArrowheads="1"/>
          </p:cNvSpPr>
          <p:nvPr/>
        </p:nvSpPr>
        <p:spPr bwMode="auto">
          <a:xfrm>
            <a:off x="3348038" y="4005263"/>
            <a:ext cx="7207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24" name="Freeform 12"/>
          <p:cNvSpPr>
            <a:spLocks/>
          </p:cNvSpPr>
          <p:nvPr/>
        </p:nvSpPr>
        <p:spPr bwMode="auto">
          <a:xfrm>
            <a:off x="2619375" y="4005263"/>
            <a:ext cx="723900" cy="195262"/>
          </a:xfrm>
          <a:custGeom>
            <a:avLst/>
            <a:gdLst>
              <a:gd name="T0" fmla="*/ 0 w 456"/>
              <a:gd name="T1" fmla="*/ 181 h 181"/>
              <a:gd name="T2" fmla="*/ 90 w 456"/>
              <a:gd name="T3" fmla="*/ 73 h 181"/>
              <a:gd name="T4" fmla="*/ 222 w 456"/>
              <a:gd name="T5" fmla="*/ 1 h 181"/>
              <a:gd name="T6" fmla="*/ 306 w 456"/>
              <a:gd name="T7" fmla="*/ 7 h 181"/>
              <a:gd name="T8" fmla="*/ 366 w 456"/>
              <a:gd name="T9" fmla="*/ 43 h 181"/>
              <a:gd name="T10" fmla="*/ 426 w 456"/>
              <a:gd name="T11" fmla="*/ 151 h 181"/>
              <a:gd name="T12" fmla="*/ 456 w 45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456" h="181">
                <a:moveTo>
                  <a:pt x="0" y="181"/>
                </a:moveTo>
                <a:cubicBezTo>
                  <a:pt x="42" y="167"/>
                  <a:pt x="66" y="108"/>
                  <a:pt x="90" y="73"/>
                </a:cubicBezTo>
                <a:cubicBezTo>
                  <a:pt x="122" y="25"/>
                  <a:pt x="173" y="17"/>
                  <a:pt x="222" y="1"/>
                </a:cubicBezTo>
                <a:cubicBezTo>
                  <a:pt x="250" y="3"/>
                  <a:pt x="279" y="0"/>
                  <a:pt x="306" y="7"/>
                </a:cubicBezTo>
                <a:cubicBezTo>
                  <a:pt x="329" y="13"/>
                  <a:pt x="345" y="33"/>
                  <a:pt x="366" y="43"/>
                </a:cubicBezTo>
                <a:cubicBezTo>
                  <a:pt x="391" y="81"/>
                  <a:pt x="412" y="109"/>
                  <a:pt x="426" y="151"/>
                </a:cubicBezTo>
                <a:cubicBezTo>
                  <a:pt x="430" y="164"/>
                  <a:pt x="456" y="181"/>
                  <a:pt x="456" y="181"/>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25" name="Freeform 13"/>
          <p:cNvSpPr>
            <a:spLocks/>
          </p:cNvSpPr>
          <p:nvPr/>
        </p:nvSpPr>
        <p:spPr bwMode="auto">
          <a:xfrm flipH="1" flipV="1">
            <a:off x="2627313" y="4221163"/>
            <a:ext cx="723900" cy="215900"/>
          </a:xfrm>
          <a:custGeom>
            <a:avLst/>
            <a:gdLst>
              <a:gd name="T0" fmla="*/ 0 w 456"/>
              <a:gd name="T1" fmla="*/ 181 h 181"/>
              <a:gd name="T2" fmla="*/ 90 w 456"/>
              <a:gd name="T3" fmla="*/ 73 h 181"/>
              <a:gd name="T4" fmla="*/ 222 w 456"/>
              <a:gd name="T5" fmla="*/ 1 h 181"/>
              <a:gd name="T6" fmla="*/ 306 w 456"/>
              <a:gd name="T7" fmla="*/ 7 h 181"/>
              <a:gd name="T8" fmla="*/ 366 w 456"/>
              <a:gd name="T9" fmla="*/ 43 h 181"/>
              <a:gd name="T10" fmla="*/ 426 w 456"/>
              <a:gd name="T11" fmla="*/ 151 h 181"/>
              <a:gd name="T12" fmla="*/ 456 w 45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456" h="181">
                <a:moveTo>
                  <a:pt x="0" y="181"/>
                </a:moveTo>
                <a:cubicBezTo>
                  <a:pt x="42" y="167"/>
                  <a:pt x="66" y="108"/>
                  <a:pt x="90" y="73"/>
                </a:cubicBezTo>
                <a:cubicBezTo>
                  <a:pt x="122" y="25"/>
                  <a:pt x="173" y="17"/>
                  <a:pt x="222" y="1"/>
                </a:cubicBezTo>
                <a:cubicBezTo>
                  <a:pt x="250" y="3"/>
                  <a:pt x="279" y="0"/>
                  <a:pt x="306" y="7"/>
                </a:cubicBezTo>
                <a:cubicBezTo>
                  <a:pt x="329" y="13"/>
                  <a:pt x="345" y="33"/>
                  <a:pt x="366" y="43"/>
                </a:cubicBezTo>
                <a:cubicBezTo>
                  <a:pt x="391" y="81"/>
                  <a:pt x="412" y="109"/>
                  <a:pt x="426" y="151"/>
                </a:cubicBezTo>
                <a:cubicBezTo>
                  <a:pt x="430" y="164"/>
                  <a:pt x="456" y="181"/>
                  <a:pt x="456" y="181"/>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26" name="Line 14"/>
          <p:cNvSpPr>
            <a:spLocks noChangeShapeType="1"/>
          </p:cNvSpPr>
          <p:nvPr/>
        </p:nvSpPr>
        <p:spPr bwMode="auto">
          <a:xfrm>
            <a:off x="1835150" y="3716338"/>
            <a:ext cx="215900" cy="28892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27" name="Text Box 15"/>
          <p:cNvSpPr txBox="1">
            <a:spLocks noChangeArrowheads="1"/>
          </p:cNvSpPr>
          <p:nvPr/>
        </p:nvSpPr>
        <p:spPr bwMode="auto">
          <a:xfrm>
            <a:off x="684213" y="4076700"/>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empty</a:t>
            </a:r>
          </a:p>
        </p:txBody>
      </p:sp>
      <p:sp>
        <p:nvSpPr>
          <p:cNvPr id="1446928" name="Text Box 16"/>
          <p:cNvSpPr txBox="1">
            <a:spLocks noChangeArrowheads="1"/>
          </p:cNvSpPr>
          <p:nvPr/>
        </p:nvSpPr>
        <p:spPr bwMode="auto">
          <a:xfrm>
            <a:off x="2124075" y="4076700"/>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loaded</a:t>
            </a:r>
          </a:p>
        </p:txBody>
      </p:sp>
      <p:sp>
        <p:nvSpPr>
          <p:cNvPr id="1446929" name="Text Box 17"/>
          <p:cNvSpPr txBox="1">
            <a:spLocks noChangeArrowheads="1"/>
          </p:cNvSpPr>
          <p:nvPr/>
        </p:nvSpPr>
        <p:spPr bwMode="auto">
          <a:xfrm>
            <a:off x="827088" y="3429000"/>
            <a:ext cx="3744912"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load_thr / load:=1;</a:t>
            </a:r>
          </a:p>
        </p:txBody>
      </p:sp>
      <p:sp>
        <p:nvSpPr>
          <p:cNvPr id="1446930" name="Text Box 18"/>
          <p:cNvSpPr txBox="1">
            <a:spLocks noChangeArrowheads="1"/>
          </p:cNvSpPr>
          <p:nvPr/>
        </p:nvSpPr>
        <p:spPr bwMode="auto">
          <a:xfrm>
            <a:off x="755650" y="3644900"/>
            <a:ext cx="3959225"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tx_hold_reg;=data_in;</a:t>
            </a:r>
          </a:p>
        </p:txBody>
      </p:sp>
      <p:sp>
        <p:nvSpPr>
          <p:cNvPr id="1446931" name="Text Box 19"/>
          <p:cNvSpPr txBox="1">
            <a:spLocks noChangeArrowheads="1"/>
          </p:cNvSpPr>
          <p:nvPr/>
        </p:nvSpPr>
        <p:spPr bwMode="auto">
          <a:xfrm>
            <a:off x="971550" y="4508500"/>
            <a:ext cx="316865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rd(tx_hold_reg)/load:=0</a:t>
            </a:r>
          </a:p>
        </p:txBody>
      </p:sp>
      <p:sp>
        <p:nvSpPr>
          <p:cNvPr id="1446932" name="Rectangle 20"/>
          <p:cNvSpPr>
            <a:spLocks noChangeArrowheads="1"/>
          </p:cNvSpPr>
          <p:nvPr/>
        </p:nvSpPr>
        <p:spPr bwMode="auto">
          <a:xfrm>
            <a:off x="1692275" y="1341438"/>
            <a:ext cx="1150938" cy="2873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33" name="Text Box 21"/>
          <p:cNvSpPr txBox="1">
            <a:spLocks noChangeArrowheads="1"/>
          </p:cNvSpPr>
          <p:nvPr/>
        </p:nvSpPr>
        <p:spPr bwMode="auto">
          <a:xfrm>
            <a:off x="755650" y="1341438"/>
            <a:ext cx="2160588"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transmitter</a:t>
            </a:r>
          </a:p>
        </p:txBody>
      </p:sp>
      <p:sp>
        <p:nvSpPr>
          <p:cNvPr id="1446934" name="Rectangle 22"/>
          <p:cNvSpPr>
            <a:spLocks noChangeArrowheads="1"/>
          </p:cNvSpPr>
          <p:nvPr/>
        </p:nvSpPr>
        <p:spPr bwMode="auto">
          <a:xfrm>
            <a:off x="1908175" y="2205038"/>
            <a:ext cx="7207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35" name="Rectangle 23"/>
          <p:cNvSpPr>
            <a:spLocks noChangeArrowheads="1"/>
          </p:cNvSpPr>
          <p:nvPr/>
        </p:nvSpPr>
        <p:spPr bwMode="auto">
          <a:xfrm>
            <a:off x="3348038" y="2205038"/>
            <a:ext cx="7207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36" name="Freeform 24"/>
          <p:cNvSpPr>
            <a:spLocks/>
          </p:cNvSpPr>
          <p:nvPr/>
        </p:nvSpPr>
        <p:spPr bwMode="auto">
          <a:xfrm>
            <a:off x="2619375" y="2205038"/>
            <a:ext cx="723900" cy="195262"/>
          </a:xfrm>
          <a:custGeom>
            <a:avLst/>
            <a:gdLst>
              <a:gd name="T0" fmla="*/ 0 w 456"/>
              <a:gd name="T1" fmla="*/ 181 h 181"/>
              <a:gd name="T2" fmla="*/ 90 w 456"/>
              <a:gd name="T3" fmla="*/ 73 h 181"/>
              <a:gd name="T4" fmla="*/ 222 w 456"/>
              <a:gd name="T5" fmla="*/ 1 h 181"/>
              <a:gd name="T6" fmla="*/ 306 w 456"/>
              <a:gd name="T7" fmla="*/ 7 h 181"/>
              <a:gd name="T8" fmla="*/ 366 w 456"/>
              <a:gd name="T9" fmla="*/ 43 h 181"/>
              <a:gd name="T10" fmla="*/ 426 w 456"/>
              <a:gd name="T11" fmla="*/ 151 h 181"/>
              <a:gd name="T12" fmla="*/ 456 w 45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456" h="181">
                <a:moveTo>
                  <a:pt x="0" y="181"/>
                </a:moveTo>
                <a:cubicBezTo>
                  <a:pt x="42" y="167"/>
                  <a:pt x="66" y="108"/>
                  <a:pt x="90" y="73"/>
                </a:cubicBezTo>
                <a:cubicBezTo>
                  <a:pt x="122" y="25"/>
                  <a:pt x="173" y="17"/>
                  <a:pt x="222" y="1"/>
                </a:cubicBezTo>
                <a:cubicBezTo>
                  <a:pt x="250" y="3"/>
                  <a:pt x="279" y="0"/>
                  <a:pt x="306" y="7"/>
                </a:cubicBezTo>
                <a:cubicBezTo>
                  <a:pt x="329" y="13"/>
                  <a:pt x="345" y="33"/>
                  <a:pt x="366" y="43"/>
                </a:cubicBezTo>
                <a:cubicBezTo>
                  <a:pt x="391" y="81"/>
                  <a:pt x="412" y="109"/>
                  <a:pt x="426" y="151"/>
                </a:cubicBezTo>
                <a:cubicBezTo>
                  <a:pt x="430" y="164"/>
                  <a:pt x="456" y="181"/>
                  <a:pt x="456" y="181"/>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37" name="Freeform 25"/>
          <p:cNvSpPr>
            <a:spLocks/>
          </p:cNvSpPr>
          <p:nvPr/>
        </p:nvSpPr>
        <p:spPr bwMode="auto">
          <a:xfrm flipH="1" flipV="1">
            <a:off x="2627313" y="2420938"/>
            <a:ext cx="723900" cy="215900"/>
          </a:xfrm>
          <a:custGeom>
            <a:avLst/>
            <a:gdLst>
              <a:gd name="T0" fmla="*/ 0 w 456"/>
              <a:gd name="T1" fmla="*/ 181 h 181"/>
              <a:gd name="T2" fmla="*/ 90 w 456"/>
              <a:gd name="T3" fmla="*/ 73 h 181"/>
              <a:gd name="T4" fmla="*/ 222 w 456"/>
              <a:gd name="T5" fmla="*/ 1 h 181"/>
              <a:gd name="T6" fmla="*/ 306 w 456"/>
              <a:gd name="T7" fmla="*/ 7 h 181"/>
              <a:gd name="T8" fmla="*/ 366 w 456"/>
              <a:gd name="T9" fmla="*/ 43 h 181"/>
              <a:gd name="T10" fmla="*/ 426 w 456"/>
              <a:gd name="T11" fmla="*/ 151 h 181"/>
              <a:gd name="T12" fmla="*/ 456 w 45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456" h="181">
                <a:moveTo>
                  <a:pt x="0" y="181"/>
                </a:moveTo>
                <a:cubicBezTo>
                  <a:pt x="42" y="167"/>
                  <a:pt x="66" y="108"/>
                  <a:pt x="90" y="73"/>
                </a:cubicBezTo>
                <a:cubicBezTo>
                  <a:pt x="122" y="25"/>
                  <a:pt x="173" y="17"/>
                  <a:pt x="222" y="1"/>
                </a:cubicBezTo>
                <a:cubicBezTo>
                  <a:pt x="250" y="3"/>
                  <a:pt x="279" y="0"/>
                  <a:pt x="306" y="7"/>
                </a:cubicBezTo>
                <a:cubicBezTo>
                  <a:pt x="329" y="13"/>
                  <a:pt x="345" y="33"/>
                  <a:pt x="366" y="43"/>
                </a:cubicBezTo>
                <a:cubicBezTo>
                  <a:pt x="391" y="81"/>
                  <a:pt x="412" y="109"/>
                  <a:pt x="426" y="151"/>
                </a:cubicBezTo>
                <a:cubicBezTo>
                  <a:pt x="430" y="164"/>
                  <a:pt x="456" y="181"/>
                  <a:pt x="456" y="181"/>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38" name="Line 26"/>
          <p:cNvSpPr>
            <a:spLocks noChangeShapeType="1"/>
          </p:cNvSpPr>
          <p:nvPr/>
        </p:nvSpPr>
        <p:spPr bwMode="auto">
          <a:xfrm>
            <a:off x="1908175" y="1916113"/>
            <a:ext cx="215900" cy="28892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39" name="Text Box 27"/>
          <p:cNvSpPr txBox="1">
            <a:spLocks noChangeArrowheads="1"/>
          </p:cNvSpPr>
          <p:nvPr/>
        </p:nvSpPr>
        <p:spPr bwMode="auto">
          <a:xfrm>
            <a:off x="684213" y="2276475"/>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idle</a:t>
            </a:r>
          </a:p>
        </p:txBody>
      </p:sp>
      <p:sp>
        <p:nvSpPr>
          <p:cNvPr id="1446940" name="Text Box 28"/>
          <p:cNvSpPr txBox="1">
            <a:spLocks noChangeArrowheads="1"/>
          </p:cNvSpPr>
          <p:nvPr/>
        </p:nvSpPr>
        <p:spPr bwMode="auto">
          <a:xfrm>
            <a:off x="2124075" y="2276475"/>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transmit</a:t>
            </a:r>
          </a:p>
        </p:txBody>
      </p:sp>
      <p:sp>
        <p:nvSpPr>
          <p:cNvPr id="1446941" name="Text Box 29"/>
          <p:cNvSpPr txBox="1">
            <a:spLocks noChangeArrowheads="1"/>
          </p:cNvSpPr>
          <p:nvPr/>
        </p:nvSpPr>
        <p:spPr bwMode="auto">
          <a:xfrm>
            <a:off x="1403350" y="2636838"/>
            <a:ext cx="230505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csr(2)=0</a:t>
            </a:r>
          </a:p>
        </p:txBody>
      </p:sp>
      <p:sp>
        <p:nvSpPr>
          <p:cNvPr id="1446942" name="Text Box 30"/>
          <p:cNvSpPr txBox="1">
            <a:spLocks noChangeArrowheads="1"/>
          </p:cNvSpPr>
          <p:nvPr/>
        </p:nvSpPr>
        <p:spPr bwMode="auto">
          <a:xfrm>
            <a:off x="1403350" y="1916113"/>
            <a:ext cx="230505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csr(2)=1</a:t>
            </a:r>
          </a:p>
        </p:txBody>
      </p:sp>
      <p:sp>
        <p:nvSpPr>
          <p:cNvPr id="1446943" name="Text Box 31"/>
          <p:cNvSpPr txBox="1">
            <a:spLocks noChangeArrowheads="1"/>
          </p:cNvSpPr>
          <p:nvPr/>
        </p:nvSpPr>
        <p:spPr bwMode="auto">
          <a:xfrm>
            <a:off x="2268538" y="1628775"/>
            <a:ext cx="230505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tx_mode</a:t>
            </a:r>
          </a:p>
        </p:txBody>
      </p:sp>
      <p:sp>
        <p:nvSpPr>
          <p:cNvPr id="1446944" name="Rectangle 32"/>
          <p:cNvSpPr>
            <a:spLocks noChangeArrowheads="1"/>
          </p:cNvSpPr>
          <p:nvPr/>
        </p:nvSpPr>
        <p:spPr bwMode="auto">
          <a:xfrm>
            <a:off x="5003800" y="1628775"/>
            <a:ext cx="2592388" cy="32400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45" name="Line 33"/>
          <p:cNvSpPr>
            <a:spLocks noChangeShapeType="1"/>
          </p:cNvSpPr>
          <p:nvPr/>
        </p:nvSpPr>
        <p:spPr bwMode="auto">
          <a:xfrm>
            <a:off x="5003800" y="3213100"/>
            <a:ext cx="2592388" cy="0"/>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p>
            <a:pPr>
              <a:defRPr/>
            </a:pPr>
            <a:endParaRPr lang="en-US">
              <a:cs typeface="+mn-cs"/>
            </a:endParaRPr>
          </a:p>
        </p:txBody>
      </p:sp>
      <p:sp>
        <p:nvSpPr>
          <p:cNvPr id="1446946" name="Rectangle 34"/>
          <p:cNvSpPr>
            <a:spLocks noChangeArrowheads="1"/>
          </p:cNvSpPr>
          <p:nvPr/>
        </p:nvSpPr>
        <p:spPr bwMode="auto">
          <a:xfrm>
            <a:off x="5219700" y="4005263"/>
            <a:ext cx="7207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47" name="Rectangle 35"/>
          <p:cNvSpPr>
            <a:spLocks noChangeArrowheads="1"/>
          </p:cNvSpPr>
          <p:nvPr/>
        </p:nvSpPr>
        <p:spPr bwMode="auto">
          <a:xfrm>
            <a:off x="6659563" y="4005263"/>
            <a:ext cx="7207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48" name="Freeform 36"/>
          <p:cNvSpPr>
            <a:spLocks/>
          </p:cNvSpPr>
          <p:nvPr/>
        </p:nvSpPr>
        <p:spPr bwMode="auto">
          <a:xfrm>
            <a:off x="5930900" y="4005263"/>
            <a:ext cx="723900" cy="195262"/>
          </a:xfrm>
          <a:custGeom>
            <a:avLst/>
            <a:gdLst>
              <a:gd name="T0" fmla="*/ 0 w 456"/>
              <a:gd name="T1" fmla="*/ 181 h 181"/>
              <a:gd name="T2" fmla="*/ 90 w 456"/>
              <a:gd name="T3" fmla="*/ 73 h 181"/>
              <a:gd name="T4" fmla="*/ 222 w 456"/>
              <a:gd name="T5" fmla="*/ 1 h 181"/>
              <a:gd name="T6" fmla="*/ 306 w 456"/>
              <a:gd name="T7" fmla="*/ 7 h 181"/>
              <a:gd name="T8" fmla="*/ 366 w 456"/>
              <a:gd name="T9" fmla="*/ 43 h 181"/>
              <a:gd name="T10" fmla="*/ 426 w 456"/>
              <a:gd name="T11" fmla="*/ 151 h 181"/>
              <a:gd name="T12" fmla="*/ 456 w 45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456" h="181">
                <a:moveTo>
                  <a:pt x="0" y="181"/>
                </a:moveTo>
                <a:cubicBezTo>
                  <a:pt x="42" y="167"/>
                  <a:pt x="66" y="108"/>
                  <a:pt x="90" y="73"/>
                </a:cubicBezTo>
                <a:cubicBezTo>
                  <a:pt x="122" y="25"/>
                  <a:pt x="173" y="17"/>
                  <a:pt x="222" y="1"/>
                </a:cubicBezTo>
                <a:cubicBezTo>
                  <a:pt x="250" y="3"/>
                  <a:pt x="279" y="0"/>
                  <a:pt x="306" y="7"/>
                </a:cubicBezTo>
                <a:cubicBezTo>
                  <a:pt x="329" y="13"/>
                  <a:pt x="345" y="33"/>
                  <a:pt x="366" y="43"/>
                </a:cubicBezTo>
                <a:cubicBezTo>
                  <a:pt x="391" y="81"/>
                  <a:pt x="412" y="109"/>
                  <a:pt x="426" y="151"/>
                </a:cubicBezTo>
                <a:cubicBezTo>
                  <a:pt x="430" y="164"/>
                  <a:pt x="456" y="181"/>
                  <a:pt x="456" y="181"/>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49" name="Freeform 37"/>
          <p:cNvSpPr>
            <a:spLocks/>
          </p:cNvSpPr>
          <p:nvPr/>
        </p:nvSpPr>
        <p:spPr bwMode="auto">
          <a:xfrm flipH="1" flipV="1">
            <a:off x="5938838" y="4221163"/>
            <a:ext cx="723900" cy="215900"/>
          </a:xfrm>
          <a:custGeom>
            <a:avLst/>
            <a:gdLst>
              <a:gd name="T0" fmla="*/ 0 w 456"/>
              <a:gd name="T1" fmla="*/ 181 h 181"/>
              <a:gd name="T2" fmla="*/ 90 w 456"/>
              <a:gd name="T3" fmla="*/ 73 h 181"/>
              <a:gd name="T4" fmla="*/ 222 w 456"/>
              <a:gd name="T5" fmla="*/ 1 h 181"/>
              <a:gd name="T6" fmla="*/ 306 w 456"/>
              <a:gd name="T7" fmla="*/ 7 h 181"/>
              <a:gd name="T8" fmla="*/ 366 w 456"/>
              <a:gd name="T9" fmla="*/ 43 h 181"/>
              <a:gd name="T10" fmla="*/ 426 w 456"/>
              <a:gd name="T11" fmla="*/ 151 h 181"/>
              <a:gd name="T12" fmla="*/ 456 w 45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456" h="181">
                <a:moveTo>
                  <a:pt x="0" y="181"/>
                </a:moveTo>
                <a:cubicBezTo>
                  <a:pt x="42" y="167"/>
                  <a:pt x="66" y="108"/>
                  <a:pt x="90" y="73"/>
                </a:cubicBezTo>
                <a:cubicBezTo>
                  <a:pt x="122" y="25"/>
                  <a:pt x="173" y="17"/>
                  <a:pt x="222" y="1"/>
                </a:cubicBezTo>
                <a:cubicBezTo>
                  <a:pt x="250" y="3"/>
                  <a:pt x="279" y="0"/>
                  <a:pt x="306" y="7"/>
                </a:cubicBezTo>
                <a:cubicBezTo>
                  <a:pt x="329" y="13"/>
                  <a:pt x="345" y="33"/>
                  <a:pt x="366" y="43"/>
                </a:cubicBezTo>
                <a:cubicBezTo>
                  <a:pt x="391" y="81"/>
                  <a:pt x="412" y="109"/>
                  <a:pt x="426" y="151"/>
                </a:cubicBezTo>
                <a:cubicBezTo>
                  <a:pt x="430" y="164"/>
                  <a:pt x="456" y="181"/>
                  <a:pt x="456" y="181"/>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50" name="Line 38"/>
          <p:cNvSpPr>
            <a:spLocks noChangeShapeType="1"/>
          </p:cNvSpPr>
          <p:nvPr/>
        </p:nvSpPr>
        <p:spPr bwMode="auto">
          <a:xfrm>
            <a:off x="5146675" y="3716338"/>
            <a:ext cx="215900" cy="28892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51" name="Text Box 39"/>
          <p:cNvSpPr txBox="1">
            <a:spLocks noChangeArrowheads="1"/>
          </p:cNvSpPr>
          <p:nvPr/>
        </p:nvSpPr>
        <p:spPr bwMode="auto">
          <a:xfrm>
            <a:off x="3995738" y="4076700"/>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empty</a:t>
            </a:r>
          </a:p>
        </p:txBody>
      </p:sp>
      <p:sp>
        <p:nvSpPr>
          <p:cNvPr id="1446952" name="Text Box 40"/>
          <p:cNvSpPr txBox="1">
            <a:spLocks noChangeArrowheads="1"/>
          </p:cNvSpPr>
          <p:nvPr/>
        </p:nvSpPr>
        <p:spPr bwMode="auto">
          <a:xfrm>
            <a:off x="5435600" y="4076700"/>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loaded</a:t>
            </a:r>
          </a:p>
        </p:txBody>
      </p:sp>
      <p:sp>
        <p:nvSpPr>
          <p:cNvPr id="1446953" name="Text Box 41"/>
          <p:cNvSpPr txBox="1">
            <a:spLocks noChangeArrowheads="1"/>
          </p:cNvSpPr>
          <p:nvPr/>
        </p:nvSpPr>
        <p:spPr bwMode="auto">
          <a:xfrm>
            <a:off x="4138613" y="3429000"/>
            <a:ext cx="3744912"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[read_enable=1] /</a:t>
            </a:r>
          </a:p>
        </p:txBody>
      </p:sp>
      <p:sp>
        <p:nvSpPr>
          <p:cNvPr id="1446954" name="Text Box 42"/>
          <p:cNvSpPr txBox="1">
            <a:spLocks noChangeArrowheads="1"/>
          </p:cNvSpPr>
          <p:nvPr/>
        </p:nvSpPr>
        <p:spPr bwMode="auto">
          <a:xfrm>
            <a:off x="4067175" y="3644900"/>
            <a:ext cx="3959225"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filoful:=1</a:t>
            </a:r>
          </a:p>
        </p:txBody>
      </p:sp>
      <p:sp>
        <p:nvSpPr>
          <p:cNvPr id="1446955" name="Text Box 43"/>
          <p:cNvSpPr txBox="1">
            <a:spLocks noChangeArrowheads="1"/>
          </p:cNvSpPr>
          <p:nvPr/>
        </p:nvSpPr>
        <p:spPr bwMode="auto">
          <a:xfrm>
            <a:off x="4283075" y="4508500"/>
            <a:ext cx="316865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read_fifo_cmd/filoful:=0</a:t>
            </a:r>
          </a:p>
        </p:txBody>
      </p:sp>
      <p:sp>
        <p:nvSpPr>
          <p:cNvPr id="1446956" name="Rectangle 44"/>
          <p:cNvSpPr>
            <a:spLocks noChangeArrowheads="1"/>
          </p:cNvSpPr>
          <p:nvPr/>
        </p:nvSpPr>
        <p:spPr bwMode="auto">
          <a:xfrm>
            <a:off x="5003800" y="1341438"/>
            <a:ext cx="1150938" cy="2873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57" name="Text Box 45"/>
          <p:cNvSpPr txBox="1">
            <a:spLocks noChangeArrowheads="1"/>
          </p:cNvSpPr>
          <p:nvPr/>
        </p:nvSpPr>
        <p:spPr bwMode="auto">
          <a:xfrm>
            <a:off x="4067175" y="1341438"/>
            <a:ext cx="2160588"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receiver</a:t>
            </a:r>
          </a:p>
        </p:txBody>
      </p:sp>
      <p:sp>
        <p:nvSpPr>
          <p:cNvPr id="1446958" name="Rectangle 46"/>
          <p:cNvSpPr>
            <a:spLocks noChangeArrowheads="1"/>
          </p:cNvSpPr>
          <p:nvPr/>
        </p:nvSpPr>
        <p:spPr bwMode="auto">
          <a:xfrm>
            <a:off x="5219700" y="2205038"/>
            <a:ext cx="7207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59" name="Rectangle 47"/>
          <p:cNvSpPr>
            <a:spLocks noChangeArrowheads="1"/>
          </p:cNvSpPr>
          <p:nvPr/>
        </p:nvSpPr>
        <p:spPr bwMode="auto">
          <a:xfrm>
            <a:off x="6659563" y="2205038"/>
            <a:ext cx="7207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60" name="Freeform 48"/>
          <p:cNvSpPr>
            <a:spLocks/>
          </p:cNvSpPr>
          <p:nvPr/>
        </p:nvSpPr>
        <p:spPr bwMode="auto">
          <a:xfrm>
            <a:off x="5930900" y="2205038"/>
            <a:ext cx="723900" cy="195262"/>
          </a:xfrm>
          <a:custGeom>
            <a:avLst/>
            <a:gdLst>
              <a:gd name="T0" fmla="*/ 0 w 456"/>
              <a:gd name="T1" fmla="*/ 181 h 181"/>
              <a:gd name="T2" fmla="*/ 90 w 456"/>
              <a:gd name="T3" fmla="*/ 73 h 181"/>
              <a:gd name="T4" fmla="*/ 222 w 456"/>
              <a:gd name="T5" fmla="*/ 1 h 181"/>
              <a:gd name="T6" fmla="*/ 306 w 456"/>
              <a:gd name="T7" fmla="*/ 7 h 181"/>
              <a:gd name="T8" fmla="*/ 366 w 456"/>
              <a:gd name="T9" fmla="*/ 43 h 181"/>
              <a:gd name="T10" fmla="*/ 426 w 456"/>
              <a:gd name="T11" fmla="*/ 151 h 181"/>
              <a:gd name="T12" fmla="*/ 456 w 45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456" h="181">
                <a:moveTo>
                  <a:pt x="0" y="181"/>
                </a:moveTo>
                <a:cubicBezTo>
                  <a:pt x="42" y="167"/>
                  <a:pt x="66" y="108"/>
                  <a:pt x="90" y="73"/>
                </a:cubicBezTo>
                <a:cubicBezTo>
                  <a:pt x="122" y="25"/>
                  <a:pt x="173" y="17"/>
                  <a:pt x="222" y="1"/>
                </a:cubicBezTo>
                <a:cubicBezTo>
                  <a:pt x="250" y="3"/>
                  <a:pt x="279" y="0"/>
                  <a:pt x="306" y="7"/>
                </a:cubicBezTo>
                <a:cubicBezTo>
                  <a:pt x="329" y="13"/>
                  <a:pt x="345" y="33"/>
                  <a:pt x="366" y="43"/>
                </a:cubicBezTo>
                <a:cubicBezTo>
                  <a:pt x="391" y="81"/>
                  <a:pt x="412" y="109"/>
                  <a:pt x="426" y="151"/>
                </a:cubicBezTo>
                <a:cubicBezTo>
                  <a:pt x="430" y="164"/>
                  <a:pt x="456" y="181"/>
                  <a:pt x="456" y="181"/>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61" name="Freeform 49"/>
          <p:cNvSpPr>
            <a:spLocks/>
          </p:cNvSpPr>
          <p:nvPr/>
        </p:nvSpPr>
        <p:spPr bwMode="auto">
          <a:xfrm flipH="1" flipV="1">
            <a:off x="5938838" y="2420938"/>
            <a:ext cx="723900" cy="215900"/>
          </a:xfrm>
          <a:custGeom>
            <a:avLst/>
            <a:gdLst>
              <a:gd name="T0" fmla="*/ 0 w 456"/>
              <a:gd name="T1" fmla="*/ 181 h 181"/>
              <a:gd name="T2" fmla="*/ 90 w 456"/>
              <a:gd name="T3" fmla="*/ 73 h 181"/>
              <a:gd name="T4" fmla="*/ 222 w 456"/>
              <a:gd name="T5" fmla="*/ 1 h 181"/>
              <a:gd name="T6" fmla="*/ 306 w 456"/>
              <a:gd name="T7" fmla="*/ 7 h 181"/>
              <a:gd name="T8" fmla="*/ 366 w 456"/>
              <a:gd name="T9" fmla="*/ 43 h 181"/>
              <a:gd name="T10" fmla="*/ 426 w 456"/>
              <a:gd name="T11" fmla="*/ 151 h 181"/>
              <a:gd name="T12" fmla="*/ 456 w 45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456" h="181">
                <a:moveTo>
                  <a:pt x="0" y="181"/>
                </a:moveTo>
                <a:cubicBezTo>
                  <a:pt x="42" y="167"/>
                  <a:pt x="66" y="108"/>
                  <a:pt x="90" y="73"/>
                </a:cubicBezTo>
                <a:cubicBezTo>
                  <a:pt x="122" y="25"/>
                  <a:pt x="173" y="17"/>
                  <a:pt x="222" y="1"/>
                </a:cubicBezTo>
                <a:cubicBezTo>
                  <a:pt x="250" y="3"/>
                  <a:pt x="279" y="0"/>
                  <a:pt x="306" y="7"/>
                </a:cubicBezTo>
                <a:cubicBezTo>
                  <a:pt x="329" y="13"/>
                  <a:pt x="345" y="33"/>
                  <a:pt x="366" y="43"/>
                </a:cubicBezTo>
                <a:cubicBezTo>
                  <a:pt x="391" y="81"/>
                  <a:pt x="412" y="109"/>
                  <a:pt x="426" y="151"/>
                </a:cubicBezTo>
                <a:cubicBezTo>
                  <a:pt x="430" y="164"/>
                  <a:pt x="456" y="181"/>
                  <a:pt x="456" y="181"/>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62" name="Line 50"/>
          <p:cNvSpPr>
            <a:spLocks noChangeShapeType="1"/>
          </p:cNvSpPr>
          <p:nvPr/>
        </p:nvSpPr>
        <p:spPr bwMode="auto">
          <a:xfrm>
            <a:off x="5219700" y="1916113"/>
            <a:ext cx="215900" cy="28892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63" name="Text Box 51"/>
          <p:cNvSpPr txBox="1">
            <a:spLocks noChangeArrowheads="1"/>
          </p:cNvSpPr>
          <p:nvPr/>
        </p:nvSpPr>
        <p:spPr bwMode="auto">
          <a:xfrm>
            <a:off x="3995738" y="2276475"/>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idle</a:t>
            </a:r>
          </a:p>
        </p:txBody>
      </p:sp>
      <p:sp>
        <p:nvSpPr>
          <p:cNvPr id="1446964" name="Text Box 52"/>
          <p:cNvSpPr txBox="1">
            <a:spLocks noChangeArrowheads="1"/>
          </p:cNvSpPr>
          <p:nvPr/>
        </p:nvSpPr>
        <p:spPr bwMode="auto">
          <a:xfrm>
            <a:off x="5435600" y="2276475"/>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receive</a:t>
            </a:r>
          </a:p>
        </p:txBody>
      </p:sp>
      <p:sp>
        <p:nvSpPr>
          <p:cNvPr id="1446965" name="Text Box 53"/>
          <p:cNvSpPr txBox="1">
            <a:spLocks noChangeArrowheads="1"/>
          </p:cNvSpPr>
          <p:nvPr/>
        </p:nvSpPr>
        <p:spPr bwMode="auto">
          <a:xfrm>
            <a:off x="4714875" y="2636838"/>
            <a:ext cx="230505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csr(3)=0</a:t>
            </a:r>
          </a:p>
        </p:txBody>
      </p:sp>
      <p:sp>
        <p:nvSpPr>
          <p:cNvPr id="1446966" name="Text Box 54"/>
          <p:cNvSpPr txBox="1">
            <a:spLocks noChangeArrowheads="1"/>
          </p:cNvSpPr>
          <p:nvPr/>
        </p:nvSpPr>
        <p:spPr bwMode="auto">
          <a:xfrm>
            <a:off x="4714875" y="1916113"/>
            <a:ext cx="230505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csr(3)=1</a:t>
            </a:r>
          </a:p>
        </p:txBody>
      </p:sp>
      <p:sp>
        <p:nvSpPr>
          <p:cNvPr id="1446967" name="Text Box 55"/>
          <p:cNvSpPr txBox="1">
            <a:spLocks noChangeArrowheads="1"/>
          </p:cNvSpPr>
          <p:nvPr/>
        </p:nvSpPr>
        <p:spPr bwMode="auto">
          <a:xfrm>
            <a:off x="5580063" y="1628775"/>
            <a:ext cx="2305050"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rx_mode</a:t>
            </a:r>
          </a:p>
        </p:txBody>
      </p:sp>
      <p:sp>
        <p:nvSpPr>
          <p:cNvPr id="1446968" name="Rectangle 56"/>
          <p:cNvSpPr>
            <a:spLocks noChangeArrowheads="1"/>
          </p:cNvSpPr>
          <p:nvPr/>
        </p:nvSpPr>
        <p:spPr bwMode="auto">
          <a:xfrm>
            <a:off x="2124075" y="5588000"/>
            <a:ext cx="1728788" cy="4333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69" name="Text Box 57"/>
          <p:cNvSpPr txBox="1">
            <a:spLocks noChangeArrowheads="1"/>
          </p:cNvSpPr>
          <p:nvPr/>
        </p:nvSpPr>
        <p:spPr bwMode="auto">
          <a:xfrm>
            <a:off x="1187450" y="5589588"/>
            <a:ext cx="2665413"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normal_tx_rx</a:t>
            </a:r>
          </a:p>
        </p:txBody>
      </p:sp>
      <p:sp>
        <p:nvSpPr>
          <p:cNvPr id="1446970" name="Rectangle 58"/>
          <p:cNvSpPr>
            <a:spLocks noChangeArrowheads="1"/>
          </p:cNvSpPr>
          <p:nvPr/>
        </p:nvSpPr>
        <p:spPr bwMode="auto">
          <a:xfrm>
            <a:off x="5437188" y="5588000"/>
            <a:ext cx="1728787" cy="4333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71" name="Text Box 59"/>
          <p:cNvSpPr txBox="1">
            <a:spLocks noChangeArrowheads="1"/>
          </p:cNvSpPr>
          <p:nvPr/>
        </p:nvSpPr>
        <p:spPr bwMode="auto">
          <a:xfrm>
            <a:off x="4500563" y="5589588"/>
            <a:ext cx="2665412"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echo_active</a:t>
            </a:r>
          </a:p>
        </p:txBody>
      </p:sp>
      <p:sp>
        <p:nvSpPr>
          <p:cNvPr id="1446972" name="Line 60"/>
          <p:cNvSpPr>
            <a:spLocks noChangeShapeType="1"/>
          </p:cNvSpPr>
          <p:nvPr/>
        </p:nvSpPr>
        <p:spPr bwMode="auto">
          <a:xfrm>
            <a:off x="1692275" y="5661025"/>
            <a:ext cx="431800" cy="2159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446973" name="Text Box 61"/>
          <p:cNvSpPr txBox="1">
            <a:spLocks noChangeArrowheads="1"/>
          </p:cNvSpPr>
          <p:nvPr/>
        </p:nvSpPr>
        <p:spPr bwMode="auto">
          <a:xfrm>
            <a:off x="252413" y="5300663"/>
            <a:ext cx="2376487"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uart_mode</a:t>
            </a:r>
          </a:p>
        </p:txBody>
      </p:sp>
      <p:sp>
        <p:nvSpPr>
          <p:cNvPr id="1446974" name="Freeform 62"/>
          <p:cNvSpPr>
            <a:spLocks/>
          </p:cNvSpPr>
          <p:nvPr/>
        </p:nvSpPr>
        <p:spPr bwMode="auto">
          <a:xfrm>
            <a:off x="3848100" y="5661025"/>
            <a:ext cx="1581150" cy="149225"/>
          </a:xfrm>
          <a:custGeom>
            <a:avLst/>
            <a:gdLst>
              <a:gd name="T0" fmla="*/ 0 w 996"/>
              <a:gd name="T1" fmla="*/ 104 h 128"/>
              <a:gd name="T2" fmla="*/ 90 w 996"/>
              <a:gd name="T3" fmla="*/ 80 h 128"/>
              <a:gd name="T4" fmla="*/ 150 w 996"/>
              <a:gd name="T5" fmla="*/ 56 h 128"/>
              <a:gd name="T6" fmla="*/ 408 w 996"/>
              <a:gd name="T7" fmla="*/ 14 h 128"/>
              <a:gd name="T8" fmla="*/ 576 w 996"/>
              <a:gd name="T9" fmla="*/ 8 h 128"/>
              <a:gd name="T10" fmla="*/ 720 w 996"/>
              <a:gd name="T11" fmla="*/ 50 h 128"/>
              <a:gd name="T12" fmla="*/ 828 w 996"/>
              <a:gd name="T13" fmla="*/ 86 h 128"/>
              <a:gd name="T14" fmla="*/ 996 w 996"/>
              <a:gd name="T15" fmla="*/ 128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6" h="128">
                <a:moveTo>
                  <a:pt x="0" y="104"/>
                </a:moveTo>
                <a:cubicBezTo>
                  <a:pt x="28" y="85"/>
                  <a:pt x="58" y="89"/>
                  <a:pt x="90" y="80"/>
                </a:cubicBezTo>
                <a:cubicBezTo>
                  <a:pt x="111" y="74"/>
                  <a:pt x="129" y="62"/>
                  <a:pt x="150" y="56"/>
                </a:cubicBezTo>
                <a:cubicBezTo>
                  <a:pt x="233" y="32"/>
                  <a:pt x="322" y="21"/>
                  <a:pt x="408" y="14"/>
                </a:cubicBezTo>
                <a:cubicBezTo>
                  <a:pt x="476" y="0"/>
                  <a:pt x="487" y="3"/>
                  <a:pt x="576" y="8"/>
                </a:cubicBezTo>
                <a:cubicBezTo>
                  <a:pt x="624" y="24"/>
                  <a:pt x="671" y="38"/>
                  <a:pt x="720" y="50"/>
                </a:cubicBezTo>
                <a:cubicBezTo>
                  <a:pt x="757" y="59"/>
                  <a:pt x="790" y="77"/>
                  <a:pt x="828" y="86"/>
                </a:cubicBezTo>
                <a:cubicBezTo>
                  <a:pt x="885" y="100"/>
                  <a:pt x="936" y="128"/>
                  <a:pt x="996" y="128"/>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75" name="Freeform 63"/>
          <p:cNvSpPr>
            <a:spLocks/>
          </p:cNvSpPr>
          <p:nvPr/>
        </p:nvSpPr>
        <p:spPr bwMode="auto">
          <a:xfrm flipH="1" flipV="1">
            <a:off x="3851275" y="5805488"/>
            <a:ext cx="1581150" cy="144462"/>
          </a:xfrm>
          <a:custGeom>
            <a:avLst/>
            <a:gdLst>
              <a:gd name="T0" fmla="*/ 0 w 996"/>
              <a:gd name="T1" fmla="*/ 104 h 128"/>
              <a:gd name="T2" fmla="*/ 90 w 996"/>
              <a:gd name="T3" fmla="*/ 80 h 128"/>
              <a:gd name="T4" fmla="*/ 150 w 996"/>
              <a:gd name="T5" fmla="*/ 56 h 128"/>
              <a:gd name="T6" fmla="*/ 408 w 996"/>
              <a:gd name="T7" fmla="*/ 14 h 128"/>
              <a:gd name="T8" fmla="*/ 576 w 996"/>
              <a:gd name="T9" fmla="*/ 8 h 128"/>
              <a:gd name="T10" fmla="*/ 720 w 996"/>
              <a:gd name="T11" fmla="*/ 50 h 128"/>
              <a:gd name="T12" fmla="*/ 828 w 996"/>
              <a:gd name="T13" fmla="*/ 86 h 128"/>
              <a:gd name="T14" fmla="*/ 996 w 996"/>
              <a:gd name="T15" fmla="*/ 128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6" h="128">
                <a:moveTo>
                  <a:pt x="0" y="104"/>
                </a:moveTo>
                <a:cubicBezTo>
                  <a:pt x="28" y="85"/>
                  <a:pt x="58" y="89"/>
                  <a:pt x="90" y="80"/>
                </a:cubicBezTo>
                <a:cubicBezTo>
                  <a:pt x="111" y="74"/>
                  <a:pt x="129" y="62"/>
                  <a:pt x="150" y="56"/>
                </a:cubicBezTo>
                <a:cubicBezTo>
                  <a:pt x="233" y="32"/>
                  <a:pt x="322" y="21"/>
                  <a:pt x="408" y="14"/>
                </a:cubicBezTo>
                <a:cubicBezTo>
                  <a:pt x="476" y="0"/>
                  <a:pt x="487" y="3"/>
                  <a:pt x="576" y="8"/>
                </a:cubicBezTo>
                <a:cubicBezTo>
                  <a:pt x="624" y="24"/>
                  <a:pt x="671" y="38"/>
                  <a:pt x="720" y="50"/>
                </a:cubicBezTo>
                <a:cubicBezTo>
                  <a:pt x="757" y="59"/>
                  <a:pt x="790" y="77"/>
                  <a:pt x="828" y="86"/>
                </a:cubicBezTo>
                <a:cubicBezTo>
                  <a:pt x="885" y="100"/>
                  <a:pt x="936" y="128"/>
                  <a:pt x="996" y="128"/>
                </a:cubicBezTo>
              </a:path>
            </a:pathLst>
          </a:custGeom>
          <a:noFill/>
          <a:ln w="9525" cap="flat" cmpd="sng">
            <a:solidFill>
              <a:schemeClr val="tx1"/>
            </a:solidFill>
            <a:prstDash val="solid"/>
            <a:round/>
            <a:headEnd/>
            <a:tailEnd type="triangle"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519" dir="5178517"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446976" name="Text Box 64"/>
          <p:cNvSpPr txBox="1">
            <a:spLocks noChangeArrowheads="1"/>
          </p:cNvSpPr>
          <p:nvPr/>
        </p:nvSpPr>
        <p:spPr bwMode="auto">
          <a:xfrm>
            <a:off x="2843213" y="5373688"/>
            <a:ext cx="2665412"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[csr(2..3)=</a:t>
            </a:r>
            <a:r>
              <a:rPr lang="ja-JP" altLang="en-US" sz="1500" b="0">
                <a:latin typeface="Arial"/>
                <a:cs typeface="+mn-cs"/>
              </a:rPr>
              <a:t>’</a:t>
            </a:r>
            <a:r>
              <a:rPr lang="en-US" sz="1500" b="0">
                <a:latin typeface="Arial" charset="0"/>
                <a:cs typeface="+mn-cs"/>
              </a:rPr>
              <a:t>11</a:t>
            </a:r>
            <a:r>
              <a:rPr lang="ja-JP" altLang="en-US" sz="1500" b="0">
                <a:latin typeface="Arial"/>
                <a:cs typeface="+mn-cs"/>
              </a:rPr>
              <a:t>’</a:t>
            </a:r>
            <a:r>
              <a:rPr lang="en-US" sz="1500" b="0">
                <a:latin typeface="Arial" charset="0"/>
                <a:cs typeface="+mn-cs"/>
              </a:rPr>
              <a:t>]</a:t>
            </a:r>
          </a:p>
        </p:txBody>
      </p:sp>
      <p:sp>
        <p:nvSpPr>
          <p:cNvPr id="1446977" name="Text Box 65"/>
          <p:cNvSpPr txBox="1">
            <a:spLocks noChangeArrowheads="1"/>
          </p:cNvSpPr>
          <p:nvPr/>
        </p:nvSpPr>
        <p:spPr bwMode="auto">
          <a:xfrm>
            <a:off x="2843213" y="5949950"/>
            <a:ext cx="2665412" cy="320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500" b="0">
                <a:latin typeface="Arial" charset="0"/>
                <a:cs typeface="+mn-cs"/>
              </a:rPr>
              <a:t>[csr(2..3)=</a:t>
            </a:r>
            <a:r>
              <a:rPr lang="ja-JP" altLang="en-US" sz="1500" b="0">
                <a:latin typeface="Arial"/>
                <a:cs typeface="+mn-cs"/>
              </a:rPr>
              <a:t>’</a:t>
            </a:r>
            <a:r>
              <a:rPr lang="en-US" sz="1500" b="0">
                <a:latin typeface="Arial" charset="0"/>
                <a:cs typeface="+mn-cs"/>
              </a:rPr>
              <a:t>11</a:t>
            </a:r>
            <a:r>
              <a:rPr lang="ja-JP" altLang="en-US" sz="1500" b="0">
                <a:latin typeface="Arial"/>
                <a:cs typeface="+mn-cs"/>
              </a:rPr>
              <a:t>’</a:t>
            </a:r>
            <a:r>
              <a:rPr lang="en-US" sz="1500" b="0">
                <a:latin typeface="Arial" charset="0"/>
                <a:cs typeface="+mn-cs"/>
              </a:rPr>
              <a: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E3ED3A9B-2591-1B4D-8492-ED543B27C4E7}" type="slidenum">
              <a:rPr lang="en-US"/>
              <a:pPr>
                <a:defRPr/>
              </a:pPr>
              <a:t>14</a:t>
            </a:fld>
            <a:endParaRPr lang="en-US"/>
          </a:p>
        </p:txBody>
      </p:sp>
      <p:sp>
        <p:nvSpPr>
          <p:cNvPr id="1373186" name="Rectangle 2"/>
          <p:cNvSpPr>
            <a:spLocks noGrp="1" noChangeArrowheads="1"/>
          </p:cNvSpPr>
          <p:nvPr>
            <p:ph type="title"/>
          </p:nvPr>
        </p:nvSpPr>
        <p:spPr>
          <a:xfrm>
            <a:off x="190500" y="0"/>
            <a:ext cx="8750300" cy="889000"/>
          </a:xfrm>
        </p:spPr>
        <p:txBody>
          <a:bodyPr/>
          <a:lstStyle/>
          <a:p>
            <a:pPr>
              <a:defRPr/>
            </a:pPr>
            <a:r>
              <a:rPr lang="en-US">
                <a:cs typeface="+mj-cs"/>
              </a:rPr>
              <a:t>State Charts</a:t>
            </a:r>
            <a:br>
              <a:rPr lang="en-US">
                <a:cs typeface="+mj-cs"/>
              </a:rPr>
            </a:br>
            <a:r>
              <a:rPr lang="en-US">
                <a:cs typeface="+mj-cs"/>
              </a:rPr>
              <a:t>Additional features</a:t>
            </a:r>
          </a:p>
        </p:txBody>
      </p:sp>
      <p:sp>
        <p:nvSpPr>
          <p:cNvPr id="1373187" name="Rectangle 3"/>
          <p:cNvSpPr>
            <a:spLocks noGrp="1" noChangeArrowheads="1"/>
          </p:cNvSpPr>
          <p:nvPr>
            <p:ph type="body" idx="1"/>
          </p:nvPr>
        </p:nvSpPr>
        <p:spPr/>
        <p:txBody>
          <a:bodyPr/>
          <a:lstStyle/>
          <a:p>
            <a:pPr marL="342900" indent="-342900">
              <a:defRPr/>
            </a:pPr>
            <a:r>
              <a:rPr lang="en-US">
                <a:cs typeface="+mn-cs"/>
              </a:rPr>
              <a:t>State transitions across multiple levels</a:t>
            </a:r>
          </a:p>
          <a:p>
            <a:pPr marL="342900" indent="-342900">
              <a:defRPr/>
            </a:pPr>
            <a:r>
              <a:rPr lang="en-US">
                <a:cs typeface="+mn-cs"/>
              </a:rPr>
              <a:t>Timeouts:</a:t>
            </a:r>
          </a:p>
          <a:p>
            <a:pPr marL="742950" lvl="1" indent="-285750">
              <a:defRPr/>
            </a:pPr>
            <a:r>
              <a:rPr lang="en-US" sz="2000"/>
              <a:t>Notation on transition arcs denoting the max/min time in a given state</a:t>
            </a:r>
          </a:p>
          <a:p>
            <a:pPr marL="342900" indent="-342900">
              <a:defRPr/>
            </a:pPr>
            <a:r>
              <a:rPr lang="en-US">
                <a:cs typeface="+mn-cs"/>
              </a:rPr>
              <a:t>Communication:</a:t>
            </a:r>
            <a:endParaRPr lang="en-US" sz="2400">
              <a:cs typeface="+mn-cs"/>
            </a:endParaRPr>
          </a:p>
          <a:p>
            <a:pPr marL="742950" lvl="1" indent="-285750">
              <a:defRPr/>
            </a:pPr>
            <a:r>
              <a:rPr lang="en-US" sz="2000"/>
              <a:t>Broadcast mechanism based on event generation and reception</a:t>
            </a:r>
          </a:p>
          <a:p>
            <a:pPr marL="342900" indent="-342900">
              <a:defRPr/>
            </a:pPr>
            <a:r>
              <a:rPr lang="en-US">
                <a:cs typeface="+mn-cs"/>
              </a:rPr>
              <a:t>History feature:</a:t>
            </a:r>
            <a:endParaRPr lang="en-US" sz="2400" i="1">
              <a:cs typeface="+mn-cs"/>
            </a:endParaRPr>
          </a:p>
          <a:p>
            <a:pPr marL="742950" lvl="1" indent="-285750">
              <a:defRPr/>
            </a:pPr>
            <a:r>
              <a:rPr lang="en-US" sz="2000"/>
              <a:t>Keep track of visited states</a:t>
            </a:r>
          </a:p>
          <a:p>
            <a:pPr marL="342900" indent="-342900">
              <a:defRPr/>
            </a:pPr>
            <a:endParaRPr lang="en-US" sz="2400">
              <a:cs typeface="+mn-cs"/>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2E43E3F3-727F-294B-AC35-72EFC6A575EC}" type="slidenum">
              <a:rPr lang="en-US"/>
              <a:pPr>
                <a:defRPr/>
              </a:pPr>
              <a:t>15</a:t>
            </a:fld>
            <a:endParaRPr lang="en-US"/>
          </a:p>
        </p:txBody>
      </p:sp>
      <p:sp>
        <p:nvSpPr>
          <p:cNvPr id="1374210" name="Rectangle 2"/>
          <p:cNvSpPr>
            <a:spLocks noGrp="1" noChangeArrowheads="1"/>
          </p:cNvSpPr>
          <p:nvPr>
            <p:ph type="title"/>
          </p:nvPr>
        </p:nvSpPr>
        <p:spPr/>
        <p:txBody>
          <a:bodyPr/>
          <a:lstStyle/>
          <a:p>
            <a:pPr>
              <a:defRPr/>
            </a:pPr>
            <a:r>
              <a:rPr lang="en-US">
                <a:cs typeface="+mj-cs"/>
              </a:rPr>
              <a:t>StateCharts</a:t>
            </a:r>
          </a:p>
        </p:txBody>
      </p:sp>
      <p:sp>
        <p:nvSpPr>
          <p:cNvPr id="1374211" name="Rectangle 3"/>
          <p:cNvSpPr>
            <a:spLocks noGrp="1" noChangeArrowheads="1"/>
          </p:cNvSpPr>
          <p:nvPr>
            <p:ph type="body" idx="1"/>
          </p:nvPr>
        </p:nvSpPr>
        <p:spPr/>
        <p:txBody>
          <a:bodyPr/>
          <a:lstStyle/>
          <a:p>
            <a:pPr>
              <a:defRPr/>
            </a:pPr>
            <a:r>
              <a:rPr lang="en-US">
                <a:cs typeface="+mn-cs"/>
              </a:rPr>
              <a:t>Advantages:</a:t>
            </a:r>
          </a:p>
          <a:p>
            <a:pPr lvl="1">
              <a:defRPr/>
            </a:pPr>
            <a:r>
              <a:rPr lang="en-US"/>
              <a:t>Formal basis</a:t>
            </a:r>
          </a:p>
          <a:p>
            <a:pPr lvl="1">
              <a:defRPr/>
            </a:pPr>
            <a:r>
              <a:rPr lang="en-US"/>
              <a:t>Easy to learn</a:t>
            </a:r>
          </a:p>
          <a:p>
            <a:pPr lvl="1">
              <a:defRPr/>
            </a:pPr>
            <a:r>
              <a:rPr lang="en-US"/>
              <a:t>Support of hierarchy, concurrency and exceptions</a:t>
            </a:r>
          </a:p>
          <a:p>
            <a:pPr lvl="2">
              <a:defRPr/>
            </a:pPr>
            <a:r>
              <a:rPr lang="en-US"/>
              <a:t>Avoid exponential blow up of states</a:t>
            </a:r>
          </a:p>
          <a:p>
            <a:pPr>
              <a:defRPr/>
            </a:pPr>
            <a:r>
              <a:rPr lang="en-US">
                <a:cs typeface="+mn-cs"/>
              </a:rPr>
              <a:t>Disadvantages:</a:t>
            </a:r>
          </a:p>
          <a:p>
            <a:pPr lvl="1">
              <a:defRPr/>
            </a:pPr>
            <a:r>
              <a:rPr lang="en-US"/>
              <a:t>No description of data-flow computation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5AEED1C6-A5DD-F045-89E3-DA306E52BA87}" type="slidenum">
              <a:rPr lang="en-US"/>
              <a:pPr>
                <a:defRPr/>
              </a:pPr>
              <a:t>16</a:t>
            </a:fld>
            <a:endParaRPr lang="en-US"/>
          </a:p>
        </p:txBody>
      </p:sp>
      <p:sp>
        <p:nvSpPr>
          <p:cNvPr id="1375234" name="Rectangle 2"/>
          <p:cNvSpPr>
            <a:spLocks noGrp="1" noChangeArrowheads="1"/>
          </p:cNvSpPr>
          <p:nvPr>
            <p:ph type="title"/>
          </p:nvPr>
        </p:nvSpPr>
        <p:spPr/>
        <p:txBody>
          <a:bodyPr/>
          <a:lstStyle/>
          <a:p>
            <a:pPr>
              <a:defRPr/>
            </a:pPr>
            <a:r>
              <a:rPr lang="en-US">
                <a:cs typeface="+mj-cs"/>
              </a:rPr>
              <a:t>Program State Machines</a:t>
            </a:r>
          </a:p>
        </p:txBody>
      </p:sp>
      <p:sp>
        <p:nvSpPr>
          <p:cNvPr id="1375235" name="Rectangle 3"/>
          <p:cNvSpPr>
            <a:spLocks noGrp="1" noChangeArrowheads="1"/>
          </p:cNvSpPr>
          <p:nvPr>
            <p:ph type="body" idx="1"/>
          </p:nvPr>
        </p:nvSpPr>
        <p:spPr/>
        <p:txBody>
          <a:bodyPr/>
          <a:lstStyle/>
          <a:p>
            <a:pPr marL="342900" indent="-342900">
              <a:defRPr/>
            </a:pPr>
            <a:r>
              <a:rPr lang="en-US">
                <a:cs typeface="+mn-cs"/>
              </a:rPr>
              <a:t>Combining FSM formalism with program execution</a:t>
            </a:r>
          </a:p>
          <a:p>
            <a:pPr marL="342900" indent="-342900">
              <a:defRPr/>
            </a:pPr>
            <a:r>
              <a:rPr lang="en-US">
                <a:cs typeface="+mn-cs"/>
              </a:rPr>
              <a:t>In each state a specific program is active</a:t>
            </a:r>
          </a:p>
          <a:p>
            <a:pPr marL="342900" indent="-342900">
              <a:defRPr/>
            </a:pPr>
            <a:r>
              <a:rPr lang="en-US">
                <a:cs typeface="+mn-cs"/>
              </a:rPr>
              <a:t>Hierarchy:</a:t>
            </a:r>
          </a:p>
          <a:p>
            <a:pPr marL="742950" lvl="1" indent="-285750">
              <a:defRPr/>
            </a:pPr>
            <a:r>
              <a:rPr lang="en-US"/>
              <a:t>Sequential states</a:t>
            </a:r>
          </a:p>
          <a:p>
            <a:pPr marL="742950" lvl="1" indent="-285750">
              <a:defRPr/>
            </a:pPr>
            <a:r>
              <a:rPr lang="en-US"/>
              <a:t>Concurrent states</a:t>
            </a:r>
            <a:endParaRPr lang="en-US" sz="2000"/>
          </a:p>
          <a:p>
            <a:pPr marL="342900" indent="-342900">
              <a:defRPr/>
            </a:pPr>
            <a:r>
              <a:rPr lang="en-US">
                <a:cs typeface="+mn-cs"/>
              </a:rPr>
              <a:t>In a hierarchical state, several programs may be active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39EB65E9-9A82-FC48-ADC5-173FF05864C9}" type="slidenum">
              <a:rPr lang="en-US"/>
              <a:pPr>
                <a:defRPr/>
              </a:pPr>
              <a:t>17</a:t>
            </a:fld>
            <a:endParaRPr lang="en-US"/>
          </a:p>
        </p:txBody>
      </p:sp>
      <p:sp>
        <p:nvSpPr>
          <p:cNvPr id="1378306" name="Rectangle 2"/>
          <p:cNvSpPr>
            <a:spLocks noGrp="1" noChangeArrowheads="1"/>
          </p:cNvSpPr>
          <p:nvPr>
            <p:ph type="title"/>
          </p:nvPr>
        </p:nvSpPr>
        <p:spPr/>
        <p:txBody>
          <a:bodyPr/>
          <a:lstStyle/>
          <a:p>
            <a:pPr>
              <a:defRPr/>
            </a:pPr>
            <a:r>
              <a:rPr lang="en-US">
                <a:cs typeface="+mj-cs"/>
              </a:rPr>
              <a:t>SpecCharts</a:t>
            </a:r>
          </a:p>
        </p:txBody>
      </p:sp>
      <p:sp>
        <p:nvSpPr>
          <p:cNvPr id="1378307" name="Rectangle 3"/>
          <p:cNvSpPr>
            <a:spLocks noGrp="1" noChangeArrowheads="1"/>
          </p:cNvSpPr>
          <p:nvPr>
            <p:ph type="body" idx="1"/>
          </p:nvPr>
        </p:nvSpPr>
        <p:spPr/>
        <p:txBody>
          <a:bodyPr/>
          <a:lstStyle/>
          <a:p>
            <a:pPr marL="342900" indent="-342900">
              <a:lnSpc>
                <a:spcPct val="90000"/>
              </a:lnSpc>
              <a:defRPr/>
            </a:pPr>
            <a:r>
              <a:rPr lang="en-US">
                <a:cs typeface="+mn-cs"/>
              </a:rPr>
              <a:t>Based on Program State Machines</a:t>
            </a:r>
          </a:p>
          <a:p>
            <a:pPr marL="742950" lvl="1" indent="-285750">
              <a:lnSpc>
                <a:spcPct val="90000"/>
              </a:lnSpc>
              <a:defRPr/>
            </a:pPr>
            <a:r>
              <a:rPr lang="en-US"/>
              <a:t>Introduced by Gajski et al.</a:t>
            </a:r>
          </a:p>
          <a:p>
            <a:pPr marL="342900" indent="-342900">
              <a:lnSpc>
                <a:spcPct val="90000"/>
              </a:lnSpc>
              <a:defRPr/>
            </a:pPr>
            <a:r>
              <a:rPr lang="en-US">
                <a:cs typeface="+mn-cs"/>
              </a:rPr>
              <a:t>Extension of VHDL:</a:t>
            </a:r>
          </a:p>
          <a:p>
            <a:pPr marL="742950" lvl="1" indent="-285750">
              <a:lnSpc>
                <a:spcPct val="90000"/>
              </a:lnSpc>
              <a:defRPr/>
            </a:pPr>
            <a:r>
              <a:rPr lang="en-US"/>
              <a:t>Compilable into VHDL for simulation and synthesis</a:t>
            </a:r>
          </a:p>
          <a:p>
            <a:pPr marL="742950" lvl="1" indent="-285750">
              <a:lnSpc>
                <a:spcPct val="90000"/>
              </a:lnSpc>
              <a:defRPr/>
            </a:pPr>
            <a:r>
              <a:rPr lang="en-US"/>
              <a:t>Behavioral hierarchy</a:t>
            </a:r>
          </a:p>
          <a:p>
            <a:pPr marL="342900" indent="-342900">
              <a:lnSpc>
                <a:spcPct val="90000"/>
              </a:lnSpc>
              <a:defRPr/>
            </a:pPr>
            <a:r>
              <a:rPr lang="en-US">
                <a:cs typeface="+mn-cs"/>
              </a:rPr>
              <a:t>Combining FSM and VHDL formalisms</a:t>
            </a:r>
          </a:p>
          <a:p>
            <a:pPr marL="742950" lvl="1" indent="-285750">
              <a:lnSpc>
                <a:spcPct val="90000"/>
              </a:lnSpc>
              <a:defRPr/>
            </a:pPr>
            <a:r>
              <a:rPr lang="en-US"/>
              <a:t>Leaves of the hierarchy are VHDL models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ooter Placeholder 3"/>
          <p:cNvSpPr>
            <a:spLocks noGrp="1"/>
          </p:cNvSpPr>
          <p:nvPr>
            <p:ph type="ftr" sz="quarter" idx="10"/>
          </p:nvPr>
        </p:nvSpPr>
        <p:spPr/>
        <p:txBody>
          <a:bodyPr/>
          <a:lstStyle/>
          <a:p>
            <a:pPr>
              <a:defRPr/>
            </a:pPr>
            <a:r>
              <a:rPr lang="en-US"/>
              <a:t>(c)  Giovanni De Micheli</a:t>
            </a:r>
          </a:p>
        </p:txBody>
      </p:sp>
      <p:sp>
        <p:nvSpPr>
          <p:cNvPr id="51" name="Slide Number Placeholder 4"/>
          <p:cNvSpPr>
            <a:spLocks noGrp="1"/>
          </p:cNvSpPr>
          <p:nvPr>
            <p:ph type="sldNum" sz="quarter" idx="11"/>
          </p:nvPr>
        </p:nvSpPr>
        <p:spPr/>
        <p:txBody>
          <a:bodyPr/>
          <a:lstStyle/>
          <a:p>
            <a:pPr>
              <a:defRPr/>
            </a:pPr>
            <a:fld id="{2DB0379C-2BE3-A04D-8576-3E4C05049717}" type="slidenum">
              <a:rPr lang="en-US"/>
              <a:pPr>
                <a:defRPr/>
              </a:pPr>
              <a:t>18</a:t>
            </a:fld>
            <a:endParaRPr lang="en-US"/>
          </a:p>
        </p:txBody>
      </p:sp>
      <p:sp>
        <p:nvSpPr>
          <p:cNvPr id="1380354" name="Rectangle 2"/>
          <p:cNvSpPr>
            <a:spLocks noGrp="1" noChangeArrowheads="1"/>
          </p:cNvSpPr>
          <p:nvPr>
            <p:ph type="title"/>
          </p:nvPr>
        </p:nvSpPr>
        <p:spPr>
          <a:xfrm>
            <a:off x="684213" y="0"/>
            <a:ext cx="7772400" cy="1143000"/>
          </a:xfrm>
        </p:spPr>
        <p:txBody>
          <a:bodyPr/>
          <a:lstStyle/>
          <a:p>
            <a:pPr>
              <a:defRPr/>
            </a:pPr>
            <a:r>
              <a:rPr lang="en-US">
                <a:cs typeface="+mj-cs"/>
              </a:rPr>
              <a:t>Example</a:t>
            </a:r>
          </a:p>
        </p:txBody>
      </p:sp>
      <p:sp>
        <p:nvSpPr>
          <p:cNvPr id="1380355" name="Rectangle 3"/>
          <p:cNvSpPr>
            <a:spLocks noGrp="1" noChangeArrowheads="1"/>
          </p:cNvSpPr>
          <p:nvPr>
            <p:ph type="body" idx="1"/>
          </p:nvPr>
        </p:nvSpPr>
        <p:spPr>
          <a:xfrm>
            <a:off x="642938" y="5403850"/>
            <a:ext cx="7772400" cy="1168400"/>
          </a:xfrm>
        </p:spPr>
        <p:txBody>
          <a:bodyPr/>
          <a:lstStyle/>
          <a:p>
            <a:pPr marL="342900" indent="-342900">
              <a:defRPr/>
            </a:pPr>
            <a:r>
              <a:rPr lang="en-US" sz="2400">
                <a:cs typeface="+mn-cs"/>
              </a:rPr>
              <a:t>TOC: e2, e3</a:t>
            </a:r>
          </a:p>
          <a:p>
            <a:pPr marL="342900" indent="-342900">
              <a:defRPr/>
            </a:pPr>
            <a:r>
              <a:rPr lang="en-US" sz="2400">
                <a:cs typeface="+mn-cs"/>
              </a:rPr>
              <a:t>TI: e1</a:t>
            </a:r>
          </a:p>
        </p:txBody>
      </p:sp>
      <p:sp>
        <p:nvSpPr>
          <p:cNvPr id="1380382" name="Text Box 30"/>
          <p:cNvSpPr txBox="1">
            <a:spLocks noChangeArrowheads="1"/>
          </p:cNvSpPr>
          <p:nvPr/>
        </p:nvSpPr>
        <p:spPr bwMode="auto">
          <a:xfrm>
            <a:off x="-323850" y="908050"/>
            <a:ext cx="15843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E</a:t>
            </a:r>
          </a:p>
        </p:txBody>
      </p:sp>
      <p:sp>
        <p:nvSpPr>
          <p:cNvPr id="1380383" name="Text Box 31"/>
          <p:cNvSpPr txBox="1">
            <a:spLocks noChangeArrowheads="1"/>
          </p:cNvSpPr>
          <p:nvPr/>
        </p:nvSpPr>
        <p:spPr bwMode="auto">
          <a:xfrm>
            <a:off x="107950" y="1196975"/>
            <a:ext cx="15843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B</a:t>
            </a:r>
          </a:p>
        </p:txBody>
      </p:sp>
      <p:sp>
        <p:nvSpPr>
          <p:cNvPr id="1380384" name="Text Box 32"/>
          <p:cNvSpPr txBox="1">
            <a:spLocks noChangeArrowheads="1"/>
          </p:cNvSpPr>
          <p:nvPr/>
        </p:nvSpPr>
        <p:spPr bwMode="auto">
          <a:xfrm>
            <a:off x="468313" y="1916113"/>
            <a:ext cx="15843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X</a:t>
            </a:r>
          </a:p>
        </p:txBody>
      </p:sp>
      <p:grpSp>
        <p:nvGrpSpPr>
          <p:cNvPr id="54280" name="Group 49"/>
          <p:cNvGrpSpPr>
            <a:grpSpLocks/>
          </p:cNvGrpSpPr>
          <p:nvPr/>
        </p:nvGrpSpPr>
        <p:grpSpPr bwMode="auto">
          <a:xfrm>
            <a:off x="533400" y="984250"/>
            <a:ext cx="7848600" cy="4491038"/>
            <a:chOff x="340" y="572"/>
            <a:chExt cx="4944" cy="2829"/>
          </a:xfrm>
        </p:grpSpPr>
        <p:sp>
          <p:nvSpPr>
            <p:cNvPr id="1380356" name="Rectangle 4"/>
            <p:cNvSpPr>
              <a:spLocks noChangeArrowheads="1"/>
            </p:cNvSpPr>
            <p:nvPr/>
          </p:nvSpPr>
          <p:spPr bwMode="auto">
            <a:xfrm>
              <a:off x="476" y="588"/>
              <a:ext cx="4808" cy="2813"/>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57" name="Rectangle 5"/>
            <p:cNvSpPr>
              <a:spLocks noChangeArrowheads="1"/>
            </p:cNvSpPr>
            <p:nvPr/>
          </p:nvSpPr>
          <p:spPr bwMode="auto">
            <a:xfrm>
              <a:off x="703" y="754"/>
              <a:ext cx="4400" cy="2449"/>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58" name="Rectangle 6"/>
            <p:cNvSpPr>
              <a:spLocks noChangeArrowheads="1"/>
            </p:cNvSpPr>
            <p:nvPr/>
          </p:nvSpPr>
          <p:spPr bwMode="auto">
            <a:xfrm>
              <a:off x="975" y="1207"/>
              <a:ext cx="3946" cy="1769"/>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59" name="Line 7"/>
            <p:cNvSpPr>
              <a:spLocks noChangeShapeType="1"/>
            </p:cNvSpPr>
            <p:nvPr/>
          </p:nvSpPr>
          <p:spPr bwMode="auto">
            <a:xfrm>
              <a:off x="2154" y="1207"/>
              <a:ext cx="0" cy="1769"/>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0" name="Line 8"/>
            <p:cNvSpPr>
              <a:spLocks noChangeShapeType="1"/>
            </p:cNvSpPr>
            <p:nvPr/>
          </p:nvSpPr>
          <p:spPr bwMode="auto">
            <a:xfrm>
              <a:off x="3787" y="1207"/>
              <a:ext cx="0" cy="1769"/>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1" name="Rectangle 9"/>
            <p:cNvSpPr>
              <a:spLocks noChangeArrowheads="1"/>
            </p:cNvSpPr>
            <p:nvPr/>
          </p:nvSpPr>
          <p:spPr bwMode="auto">
            <a:xfrm>
              <a:off x="2109" y="3067"/>
              <a:ext cx="91" cy="91"/>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2" name="Rectangle 10"/>
            <p:cNvSpPr>
              <a:spLocks noChangeArrowheads="1"/>
            </p:cNvSpPr>
            <p:nvPr/>
          </p:nvSpPr>
          <p:spPr bwMode="auto">
            <a:xfrm>
              <a:off x="1565" y="2478"/>
              <a:ext cx="91" cy="91"/>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3" name="Rectangle 11"/>
            <p:cNvSpPr>
              <a:spLocks noChangeArrowheads="1"/>
            </p:cNvSpPr>
            <p:nvPr/>
          </p:nvSpPr>
          <p:spPr bwMode="auto">
            <a:xfrm>
              <a:off x="1565" y="2750"/>
              <a:ext cx="91" cy="91"/>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4" name="Rectangle 12"/>
            <p:cNvSpPr>
              <a:spLocks noChangeArrowheads="1"/>
            </p:cNvSpPr>
            <p:nvPr/>
          </p:nvSpPr>
          <p:spPr bwMode="auto">
            <a:xfrm>
              <a:off x="1701" y="2795"/>
              <a:ext cx="91" cy="91"/>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5" name="Rectangle 13"/>
            <p:cNvSpPr>
              <a:spLocks noChangeArrowheads="1"/>
            </p:cNvSpPr>
            <p:nvPr/>
          </p:nvSpPr>
          <p:spPr bwMode="auto">
            <a:xfrm>
              <a:off x="2562" y="2795"/>
              <a:ext cx="91" cy="91"/>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6" name="Rectangle 14"/>
            <p:cNvSpPr>
              <a:spLocks noChangeArrowheads="1"/>
            </p:cNvSpPr>
            <p:nvPr/>
          </p:nvSpPr>
          <p:spPr bwMode="auto">
            <a:xfrm>
              <a:off x="4377" y="2478"/>
              <a:ext cx="91" cy="91"/>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7" name="Rectangle 15"/>
            <p:cNvSpPr>
              <a:spLocks noChangeArrowheads="1"/>
            </p:cNvSpPr>
            <p:nvPr/>
          </p:nvSpPr>
          <p:spPr bwMode="auto">
            <a:xfrm>
              <a:off x="4377" y="2750"/>
              <a:ext cx="91" cy="91"/>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8" name="Rectangle 16"/>
            <p:cNvSpPr>
              <a:spLocks noChangeArrowheads="1"/>
            </p:cNvSpPr>
            <p:nvPr/>
          </p:nvSpPr>
          <p:spPr bwMode="auto">
            <a:xfrm>
              <a:off x="4377" y="1661"/>
              <a:ext cx="91" cy="91"/>
            </a:xfrm>
            <a:prstGeom prst="rect">
              <a:avLst/>
            </a:prstGeom>
            <a:solidFill>
              <a:schemeClr val="tx1"/>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69" name="Rectangle 17"/>
            <p:cNvSpPr>
              <a:spLocks noChangeArrowheads="1"/>
            </p:cNvSpPr>
            <p:nvPr/>
          </p:nvSpPr>
          <p:spPr bwMode="auto">
            <a:xfrm>
              <a:off x="1383" y="1480"/>
              <a:ext cx="408" cy="45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0" name="Rectangle 18"/>
            <p:cNvSpPr>
              <a:spLocks noChangeArrowheads="1"/>
            </p:cNvSpPr>
            <p:nvPr/>
          </p:nvSpPr>
          <p:spPr bwMode="auto">
            <a:xfrm>
              <a:off x="1383" y="2205"/>
              <a:ext cx="408" cy="45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1" name="Rectangle 19"/>
            <p:cNvSpPr>
              <a:spLocks noChangeArrowheads="1"/>
            </p:cNvSpPr>
            <p:nvPr/>
          </p:nvSpPr>
          <p:spPr bwMode="auto">
            <a:xfrm>
              <a:off x="4195" y="1480"/>
              <a:ext cx="408" cy="45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2" name="Rectangle 20"/>
            <p:cNvSpPr>
              <a:spLocks noChangeArrowheads="1"/>
            </p:cNvSpPr>
            <p:nvPr/>
          </p:nvSpPr>
          <p:spPr bwMode="auto">
            <a:xfrm>
              <a:off x="4195" y="2205"/>
              <a:ext cx="408" cy="454"/>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3" name="Line 21"/>
            <p:cNvSpPr>
              <a:spLocks noChangeShapeType="1"/>
            </p:cNvSpPr>
            <p:nvPr/>
          </p:nvSpPr>
          <p:spPr bwMode="auto">
            <a:xfrm>
              <a:off x="2971" y="1026"/>
              <a:ext cx="0" cy="18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4" name="Line 22"/>
            <p:cNvSpPr>
              <a:spLocks noChangeShapeType="1"/>
            </p:cNvSpPr>
            <p:nvPr/>
          </p:nvSpPr>
          <p:spPr bwMode="auto">
            <a:xfrm>
              <a:off x="1791" y="2886"/>
              <a:ext cx="363" cy="18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5" name="Line 23"/>
            <p:cNvSpPr>
              <a:spLocks noChangeShapeType="1"/>
            </p:cNvSpPr>
            <p:nvPr/>
          </p:nvSpPr>
          <p:spPr bwMode="auto">
            <a:xfrm flipH="1">
              <a:off x="2154" y="2886"/>
              <a:ext cx="408" cy="181"/>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6" name="Line 24"/>
            <p:cNvSpPr>
              <a:spLocks noChangeShapeType="1"/>
            </p:cNvSpPr>
            <p:nvPr/>
          </p:nvSpPr>
          <p:spPr bwMode="auto">
            <a:xfrm>
              <a:off x="1610" y="2568"/>
              <a:ext cx="0" cy="182"/>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7" name="Line 25"/>
            <p:cNvSpPr>
              <a:spLocks noChangeShapeType="1"/>
            </p:cNvSpPr>
            <p:nvPr/>
          </p:nvSpPr>
          <p:spPr bwMode="auto">
            <a:xfrm>
              <a:off x="1610" y="1933"/>
              <a:ext cx="0" cy="272"/>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8" name="Line 26"/>
            <p:cNvSpPr>
              <a:spLocks noChangeShapeType="1"/>
            </p:cNvSpPr>
            <p:nvPr/>
          </p:nvSpPr>
          <p:spPr bwMode="auto">
            <a:xfrm>
              <a:off x="1610" y="1344"/>
              <a:ext cx="0" cy="136"/>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79" name="Line 27"/>
            <p:cNvSpPr>
              <a:spLocks noChangeShapeType="1"/>
            </p:cNvSpPr>
            <p:nvPr/>
          </p:nvSpPr>
          <p:spPr bwMode="auto">
            <a:xfrm>
              <a:off x="4422" y="1344"/>
              <a:ext cx="0" cy="136"/>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80" name="Line 28"/>
            <p:cNvSpPr>
              <a:spLocks noChangeShapeType="1"/>
            </p:cNvSpPr>
            <p:nvPr/>
          </p:nvSpPr>
          <p:spPr bwMode="auto">
            <a:xfrm>
              <a:off x="4422" y="1752"/>
              <a:ext cx="0" cy="453"/>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0381" name="Line 29"/>
            <p:cNvSpPr>
              <a:spLocks noChangeShapeType="1"/>
            </p:cNvSpPr>
            <p:nvPr/>
          </p:nvSpPr>
          <p:spPr bwMode="auto">
            <a:xfrm>
              <a:off x="4422" y="2568"/>
              <a:ext cx="0" cy="182"/>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0385" name="Text Box 33"/>
            <p:cNvSpPr txBox="1">
              <a:spLocks noChangeArrowheads="1"/>
            </p:cNvSpPr>
            <p:nvPr/>
          </p:nvSpPr>
          <p:spPr bwMode="auto">
            <a:xfrm>
              <a:off x="1519" y="1207"/>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Y</a:t>
              </a:r>
            </a:p>
          </p:txBody>
        </p:sp>
        <p:sp>
          <p:nvSpPr>
            <p:cNvPr id="1380386" name="Text Box 34"/>
            <p:cNvSpPr txBox="1">
              <a:spLocks noChangeArrowheads="1"/>
            </p:cNvSpPr>
            <p:nvPr/>
          </p:nvSpPr>
          <p:spPr bwMode="auto">
            <a:xfrm>
              <a:off x="3152" y="1207"/>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Z</a:t>
              </a:r>
            </a:p>
          </p:txBody>
        </p:sp>
        <p:sp>
          <p:nvSpPr>
            <p:cNvPr id="1380387" name="Text Box 35"/>
            <p:cNvSpPr txBox="1">
              <a:spLocks noChangeArrowheads="1"/>
            </p:cNvSpPr>
            <p:nvPr/>
          </p:nvSpPr>
          <p:spPr bwMode="auto">
            <a:xfrm>
              <a:off x="703" y="1480"/>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x1</a:t>
              </a:r>
            </a:p>
          </p:txBody>
        </p:sp>
        <p:sp>
          <p:nvSpPr>
            <p:cNvPr id="1380388" name="Text Box 36"/>
            <p:cNvSpPr txBox="1">
              <a:spLocks noChangeArrowheads="1"/>
            </p:cNvSpPr>
            <p:nvPr/>
          </p:nvSpPr>
          <p:spPr bwMode="auto">
            <a:xfrm>
              <a:off x="703" y="2205"/>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x2</a:t>
              </a:r>
            </a:p>
          </p:txBody>
        </p:sp>
        <p:sp>
          <p:nvSpPr>
            <p:cNvPr id="1380389" name="Text Box 37"/>
            <p:cNvSpPr txBox="1">
              <a:spLocks noChangeArrowheads="1"/>
            </p:cNvSpPr>
            <p:nvPr/>
          </p:nvSpPr>
          <p:spPr bwMode="auto">
            <a:xfrm>
              <a:off x="3515" y="1480"/>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z1</a:t>
              </a:r>
            </a:p>
          </p:txBody>
        </p:sp>
        <p:sp>
          <p:nvSpPr>
            <p:cNvPr id="1380390" name="Text Box 38"/>
            <p:cNvSpPr txBox="1">
              <a:spLocks noChangeArrowheads="1"/>
            </p:cNvSpPr>
            <p:nvPr/>
          </p:nvSpPr>
          <p:spPr bwMode="auto">
            <a:xfrm>
              <a:off x="3515" y="2205"/>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z2</a:t>
              </a:r>
            </a:p>
          </p:txBody>
        </p:sp>
        <p:sp>
          <p:nvSpPr>
            <p:cNvPr id="1380391" name="Text Box 39"/>
            <p:cNvSpPr txBox="1">
              <a:spLocks noChangeArrowheads="1"/>
            </p:cNvSpPr>
            <p:nvPr/>
          </p:nvSpPr>
          <p:spPr bwMode="auto">
            <a:xfrm>
              <a:off x="748" y="1933"/>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e1</a:t>
              </a:r>
            </a:p>
          </p:txBody>
        </p:sp>
        <p:sp>
          <p:nvSpPr>
            <p:cNvPr id="1380392" name="Text Box 40"/>
            <p:cNvSpPr txBox="1">
              <a:spLocks noChangeArrowheads="1"/>
            </p:cNvSpPr>
            <p:nvPr/>
          </p:nvSpPr>
          <p:spPr bwMode="auto">
            <a:xfrm>
              <a:off x="657" y="2614"/>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e2</a:t>
              </a:r>
            </a:p>
          </p:txBody>
        </p:sp>
        <p:sp>
          <p:nvSpPr>
            <p:cNvPr id="1380393" name="Text Box 41"/>
            <p:cNvSpPr txBox="1">
              <a:spLocks noChangeArrowheads="1"/>
            </p:cNvSpPr>
            <p:nvPr/>
          </p:nvSpPr>
          <p:spPr bwMode="auto">
            <a:xfrm>
              <a:off x="3515" y="1933"/>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e4</a:t>
              </a:r>
            </a:p>
          </p:txBody>
        </p:sp>
        <p:sp>
          <p:nvSpPr>
            <p:cNvPr id="1380394" name="Text Box 42"/>
            <p:cNvSpPr txBox="1">
              <a:spLocks noChangeArrowheads="1"/>
            </p:cNvSpPr>
            <p:nvPr/>
          </p:nvSpPr>
          <p:spPr bwMode="auto">
            <a:xfrm>
              <a:off x="3470" y="2659"/>
              <a:ext cx="998"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e5</a:t>
              </a:r>
            </a:p>
          </p:txBody>
        </p:sp>
        <p:sp>
          <p:nvSpPr>
            <p:cNvPr id="1380395" name="Text Box 43"/>
            <p:cNvSpPr txBox="1">
              <a:spLocks noChangeArrowheads="1"/>
            </p:cNvSpPr>
            <p:nvPr/>
          </p:nvSpPr>
          <p:spPr bwMode="auto">
            <a:xfrm>
              <a:off x="1020" y="709"/>
              <a:ext cx="3538" cy="1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400" b="0">
                  <a:latin typeface="Arial" charset="0"/>
                  <a:cs typeface="+mn-cs"/>
                </a:rPr>
                <a:t>type int_array is array(natural range&lt;&gt;) of integer;</a:t>
              </a:r>
            </a:p>
          </p:txBody>
        </p:sp>
        <p:sp>
          <p:nvSpPr>
            <p:cNvPr id="1380396" name="Text Box 44"/>
            <p:cNvSpPr txBox="1">
              <a:spLocks noChangeArrowheads="1"/>
            </p:cNvSpPr>
            <p:nvPr/>
          </p:nvSpPr>
          <p:spPr bwMode="auto">
            <a:xfrm>
              <a:off x="1020" y="845"/>
              <a:ext cx="2767" cy="1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400" b="0">
                  <a:latin typeface="Arial" charset="0"/>
                  <a:cs typeface="+mn-cs"/>
                </a:rPr>
                <a:t>signal A: int_array( 15 downto 0 );</a:t>
              </a:r>
            </a:p>
          </p:txBody>
        </p:sp>
        <p:sp>
          <p:nvSpPr>
            <p:cNvPr id="1380397" name="Text Box 45"/>
            <p:cNvSpPr txBox="1">
              <a:spLocks noChangeArrowheads="1"/>
            </p:cNvSpPr>
            <p:nvPr/>
          </p:nvSpPr>
          <p:spPr bwMode="auto">
            <a:xfrm>
              <a:off x="1202" y="1344"/>
              <a:ext cx="2903" cy="1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400" b="0">
                  <a:latin typeface="Arial" charset="0"/>
                  <a:cs typeface="+mn-cs"/>
                </a:rPr>
                <a:t>variable i, max:integer;</a:t>
              </a:r>
            </a:p>
          </p:txBody>
        </p:sp>
        <p:sp>
          <p:nvSpPr>
            <p:cNvPr id="1380398" name="Text Box 46"/>
            <p:cNvSpPr txBox="1">
              <a:spLocks noChangeArrowheads="1"/>
            </p:cNvSpPr>
            <p:nvPr/>
          </p:nvSpPr>
          <p:spPr bwMode="auto">
            <a:xfrm>
              <a:off x="1746" y="1570"/>
              <a:ext cx="2132" cy="119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400" b="0">
                  <a:latin typeface="Arial" charset="0"/>
                  <a:cs typeface="+mn-cs"/>
                </a:rPr>
                <a:t>max-0;</a:t>
              </a:r>
            </a:p>
            <a:p>
              <a:pPr>
                <a:spcBef>
                  <a:spcPct val="50000"/>
                </a:spcBef>
                <a:defRPr/>
              </a:pPr>
              <a:r>
                <a:rPr lang="en-US" sz="1400" b="0">
                  <a:latin typeface="Arial" charset="0"/>
                  <a:cs typeface="+mn-cs"/>
                </a:rPr>
                <a:t>for i=1 to 20 do</a:t>
              </a:r>
            </a:p>
            <a:p>
              <a:pPr>
                <a:spcBef>
                  <a:spcPct val="50000"/>
                </a:spcBef>
                <a:defRPr/>
              </a:pPr>
              <a:r>
                <a:rPr lang="en-US" sz="1400" b="0">
                  <a:latin typeface="Arial" charset="0"/>
                  <a:cs typeface="+mn-cs"/>
                </a:rPr>
                <a:t>     if (A[i] &gt; max) then</a:t>
              </a:r>
            </a:p>
            <a:p>
              <a:pPr>
                <a:spcBef>
                  <a:spcPct val="50000"/>
                </a:spcBef>
                <a:defRPr/>
              </a:pPr>
              <a:r>
                <a:rPr lang="en-US" sz="1400" b="0">
                  <a:latin typeface="Arial" charset="0"/>
                  <a:cs typeface="+mn-cs"/>
                </a:rPr>
                <a:t>     max = A[i];</a:t>
              </a:r>
            </a:p>
            <a:p>
              <a:pPr>
                <a:spcBef>
                  <a:spcPct val="50000"/>
                </a:spcBef>
                <a:defRPr/>
              </a:pPr>
              <a:r>
                <a:rPr lang="en-US" sz="1400" b="0">
                  <a:latin typeface="Arial" charset="0"/>
                  <a:cs typeface="+mn-cs"/>
                </a:rPr>
                <a:t>     end if;</a:t>
              </a:r>
            </a:p>
            <a:p>
              <a:pPr>
                <a:spcBef>
                  <a:spcPct val="50000"/>
                </a:spcBef>
                <a:defRPr/>
              </a:pPr>
              <a:r>
                <a:rPr lang="en-US" sz="1400" b="0">
                  <a:latin typeface="Arial" charset="0"/>
                  <a:cs typeface="+mn-cs"/>
                </a:rPr>
                <a:t>end for</a:t>
              </a:r>
            </a:p>
          </p:txBody>
        </p:sp>
        <p:sp>
          <p:nvSpPr>
            <p:cNvPr id="1380399" name="Text Box 47"/>
            <p:cNvSpPr txBox="1">
              <a:spLocks noChangeArrowheads="1"/>
            </p:cNvSpPr>
            <p:nvPr/>
          </p:nvSpPr>
          <p:spPr bwMode="auto">
            <a:xfrm>
              <a:off x="340" y="572"/>
              <a:ext cx="4446" cy="1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400" b="0">
                  <a:latin typeface="Arial" charset="0"/>
                  <a:cs typeface="+mn-cs"/>
                </a:rPr>
                <a:t>port P,Q: in integer;</a:t>
              </a:r>
            </a:p>
          </p:txBody>
        </p:sp>
        <p:sp>
          <p:nvSpPr>
            <p:cNvPr id="1380400" name="Rectangle 48"/>
            <p:cNvSpPr>
              <a:spLocks noChangeArrowheads="1"/>
            </p:cNvSpPr>
            <p:nvPr/>
          </p:nvSpPr>
          <p:spPr bwMode="auto">
            <a:xfrm>
              <a:off x="1610" y="2795"/>
              <a:ext cx="834"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spAutoFit/>
            </a:bodyPr>
            <a:lstStyle/>
            <a:p>
              <a:pPr marL="1143000" indent="-228600">
                <a:spcBef>
                  <a:spcPct val="50000"/>
                </a:spcBef>
                <a:defRPr/>
              </a:pPr>
              <a:r>
                <a:rPr lang="en-US" sz="1600" b="0">
                  <a:latin typeface="Arial" charset="0"/>
                  <a:cs typeface="+mn-cs"/>
                </a:rPr>
                <a:t>e3</a:t>
              </a:r>
            </a:p>
          </p:txBody>
        </p:sp>
      </p:gr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A0DA1257-4B8B-B84D-89A7-99B337DE0476}" type="slidenum">
              <a:rPr lang="en-US"/>
              <a:pPr>
                <a:defRPr/>
              </a:pPr>
              <a:t>19</a:t>
            </a:fld>
            <a:endParaRPr lang="en-US"/>
          </a:p>
        </p:txBody>
      </p:sp>
      <p:sp>
        <p:nvSpPr>
          <p:cNvPr id="1379330" name="Rectangle 2"/>
          <p:cNvSpPr>
            <a:spLocks noGrp="1" noChangeArrowheads="1"/>
          </p:cNvSpPr>
          <p:nvPr>
            <p:ph type="title"/>
          </p:nvPr>
        </p:nvSpPr>
        <p:spPr/>
        <p:txBody>
          <a:bodyPr/>
          <a:lstStyle/>
          <a:p>
            <a:pPr>
              <a:defRPr/>
            </a:pPr>
            <a:r>
              <a:rPr lang="en-US">
                <a:cs typeface="+mj-cs"/>
              </a:rPr>
              <a:t>State transitions</a:t>
            </a:r>
          </a:p>
        </p:txBody>
      </p:sp>
      <p:sp>
        <p:nvSpPr>
          <p:cNvPr id="1379331" name="Rectangle 3"/>
          <p:cNvSpPr>
            <a:spLocks noGrp="1" noChangeArrowheads="1"/>
          </p:cNvSpPr>
          <p:nvPr>
            <p:ph type="body" idx="1"/>
          </p:nvPr>
        </p:nvSpPr>
        <p:spPr/>
        <p:txBody>
          <a:bodyPr/>
          <a:lstStyle/>
          <a:p>
            <a:pPr marL="342900" indent="-342900">
              <a:defRPr/>
            </a:pPr>
            <a:r>
              <a:rPr lang="en-US" dirty="0">
                <a:cs typeface="+mn-cs"/>
              </a:rPr>
              <a:t>Sequencing between sub-behaviors are controlled by transition arcs</a:t>
            </a:r>
          </a:p>
          <a:p>
            <a:pPr lvl="1">
              <a:defRPr/>
            </a:pPr>
            <a:r>
              <a:rPr lang="en-US" i="1" dirty="0"/>
              <a:t>TOC - Transition on completion</a:t>
            </a:r>
          </a:p>
          <a:p>
            <a:pPr lvl="2">
              <a:defRPr/>
            </a:pPr>
            <a:r>
              <a:rPr lang="en-US" dirty="0"/>
              <a:t>Program terminates AND transition condition is true</a:t>
            </a:r>
          </a:p>
          <a:p>
            <a:pPr lvl="1">
              <a:defRPr/>
            </a:pPr>
            <a:r>
              <a:rPr lang="en-US" i="1" dirty="0"/>
              <a:t>TI -  Transition immediate</a:t>
            </a:r>
          </a:p>
          <a:p>
            <a:pPr lvl="2">
              <a:defRPr/>
            </a:pPr>
            <a:r>
              <a:rPr lang="en-US" dirty="0"/>
              <a:t>Transition condition is true</a:t>
            </a:r>
            <a:endParaRPr lang="en-US" dirty="0">
              <a:cs typeface="+mn-cs"/>
            </a:endParaRPr>
          </a:p>
          <a:p>
            <a:pPr marL="342900" indent="-342900">
              <a:defRPr/>
            </a:pPr>
            <a:r>
              <a:rPr lang="en-US" dirty="0">
                <a:cs typeface="+mn-cs"/>
              </a:rPr>
              <a:t>A transition arc is labeled by a triple:</a:t>
            </a:r>
          </a:p>
          <a:p>
            <a:pPr marL="742950" lvl="1" indent="-285750">
              <a:defRPr/>
            </a:pPr>
            <a:r>
              <a:rPr lang="en-US" dirty="0"/>
              <a:t>(transition type, triggering event, next behavior)</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(c)  Giovanni De Micheli</a:t>
            </a:r>
          </a:p>
        </p:txBody>
      </p:sp>
      <p:sp>
        <p:nvSpPr>
          <p:cNvPr id="6" name="Slide Number Placeholder 4"/>
          <p:cNvSpPr>
            <a:spLocks noGrp="1"/>
          </p:cNvSpPr>
          <p:nvPr>
            <p:ph type="sldNum" sz="quarter" idx="11"/>
          </p:nvPr>
        </p:nvSpPr>
        <p:spPr/>
        <p:txBody>
          <a:bodyPr/>
          <a:lstStyle/>
          <a:p>
            <a:pPr>
              <a:defRPr/>
            </a:pPr>
            <a:fld id="{D08B997F-45BC-AD4A-86E8-4BB7DEE05876}" type="slidenum">
              <a:rPr lang="en-US"/>
              <a:pPr>
                <a:defRPr/>
              </a:pPr>
              <a:t>2</a:t>
            </a:fld>
            <a:endParaRPr lang="en-US"/>
          </a:p>
        </p:txBody>
      </p:sp>
      <p:sp>
        <p:nvSpPr>
          <p:cNvPr id="1448962" name="Rectangle 2"/>
          <p:cNvSpPr>
            <a:spLocks noGrp="1" noChangeArrowheads="1"/>
          </p:cNvSpPr>
          <p:nvPr>
            <p:ph type="title"/>
          </p:nvPr>
        </p:nvSpPr>
        <p:spPr/>
        <p:txBody>
          <a:bodyPr/>
          <a:lstStyle/>
          <a:p>
            <a:pPr>
              <a:defRPr/>
            </a:pPr>
            <a:r>
              <a:rPr lang="en-US">
                <a:cs typeface="+mj-cs"/>
              </a:rPr>
              <a:t>Module 1</a:t>
            </a:r>
          </a:p>
        </p:txBody>
      </p:sp>
      <p:sp>
        <p:nvSpPr>
          <p:cNvPr id="1448963" name="Rectangle 3"/>
          <p:cNvSpPr>
            <a:spLocks noGrp="1" noChangeArrowheads="1"/>
          </p:cNvSpPr>
          <p:nvPr>
            <p:ph type="body" idx="1"/>
          </p:nvPr>
        </p:nvSpPr>
        <p:spPr/>
        <p:txBody>
          <a:bodyPr/>
          <a:lstStyle/>
          <a:p>
            <a:pPr>
              <a:defRPr/>
            </a:pPr>
            <a:r>
              <a:rPr lang="en-US">
                <a:cs typeface="+mn-cs"/>
              </a:rPr>
              <a:t>Objectives:</a:t>
            </a:r>
          </a:p>
          <a:p>
            <a:pPr lvl="1">
              <a:defRPr/>
            </a:pPr>
            <a:r>
              <a:rPr lang="en-US"/>
              <a:t>Finite-state machines</a:t>
            </a:r>
          </a:p>
          <a:p>
            <a:pPr lvl="1">
              <a:defRPr/>
            </a:pPr>
            <a:r>
              <a:rPr lang="en-US"/>
              <a:t>Synchronous languages</a:t>
            </a:r>
          </a:p>
          <a:p>
            <a:pPr lvl="1">
              <a:defRPr/>
            </a:pPr>
            <a:r>
              <a:rPr lang="en-US"/>
              <a:t>State Charts</a:t>
            </a:r>
          </a:p>
        </p:txBody>
      </p:sp>
      <p:sp>
        <p:nvSpPr>
          <p:cNvPr id="1448964" name="Rectangle 4"/>
          <p:cNvSpPr>
            <a:spLocks noChangeArrowheads="1"/>
          </p:cNvSpPr>
          <p:nvPr/>
        </p:nvSpPr>
        <p:spPr bwMode="auto">
          <a:xfrm>
            <a:off x="3821113" y="1984375"/>
            <a:ext cx="184150"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anchor="ctr">
            <a:spAutoFit/>
          </a:bodyPr>
          <a:lstStyle/>
          <a:p>
            <a:pPr>
              <a:defRPr/>
            </a:pPr>
            <a:endParaRPr lang="en-US">
              <a:cs typeface="+mn-cs"/>
            </a:endParaRPr>
          </a:p>
          <a:p>
            <a:pPr>
              <a:defRPr/>
            </a:pPr>
            <a:endParaRPr lang="en-US">
              <a:cs typeface="+mn-cs"/>
            </a:endParaRPr>
          </a:p>
          <a:p>
            <a:pPr>
              <a:defRPr/>
            </a:pPr>
            <a:endParaRPr lang="en-US">
              <a:cs typeface="+mn-cs"/>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EC0485DF-9629-DC42-8761-545655BD9637}" type="slidenum">
              <a:rPr lang="en-US"/>
              <a:pPr>
                <a:defRPr/>
              </a:pPr>
              <a:t>20</a:t>
            </a:fld>
            <a:endParaRPr lang="en-US"/>
          </a:p>
        </p:txBody>
      </p:sp>
      <p:sp>
        <p:nvSpPr>
          <p:cNvPr id="1381378" name="Rectangle 2"/>
          <p:cNvSpPr>
            <a:spLocks noGrp="1" noChangeArrowheads="1"/>
          </p:cNvSpPr>
          <p:nvPr>
            <p:ph type="title"/>
          </p:nvPr>
        </p:nvSpPr>
        <p:spPr/>
        <p:txBody>
          <a:bodyPr/>
          <a:lstStyle/>
          <a:p>
            <a:pPr>
              <a:defRPr/>
            </a:pPr>
            <a:r>
              <a:rPr lang="en-US">
                <a:cs typeface="+mj-cs"/>
              </a:rPr>
              <a:t>SpecCharts semantics</a:t>
            </a:r>
          </a:p>
        </p:txBody>
      </p:sp>
      <p:sp>
        <p:nvSpPr>
          <p:cNvPr id="1381379" name="Rectangle 3"/>
          <p:cNvSpPr>
            <a:spLocks noGrp="1" noChangeArrowheads="1"/>
          </p:cNvSpPr>
          <p:nvPr>
            <p:ph type="body" idx="1"/>
          </p:nvPr>
        </p:nvSpPr>
        <p:spPr/>
        <p:txBody>
          <a:bodyPr/>
          <a:lstStyle/>
          <a:p>
            <a:pPr marL="342900" indent="-342900">
              <a:lnSpc>
                <a:spcPct val="90000"/>
              </a:lnSpc>
              <a:defRPr/>
            </a:pPr>
            <a:r>
              <a:rPr lang="en-US" dirty="0">
                <a:cs typeface="+mn-cs"/>
              </a:rPr>
              <a:t>Timing semantics similar to VHDL</a:t>
            </a:r>
          </a:p>
          <a:p>
            <a:pPr marL="342900" indent="-342900">
              <a:lnSpc>
                <a:spcPct val="90000"/>
              </a:lnSpc>
              <a:defRPr/>
            </a:pPr>
            <a:r>
              <a:rPr lang="en-US" dirty="0">
                <a:cs typeface="+mn-cs"/>
              </a:rPr>
              <a:t>Synchronization:</a:t>
            </a:r>
          </a:p>
          <a:p>
            <a:pPr marL="742950" lvl="1" indent="-285750">
              <a:lnSpc>
                <a:spcPct val="90000"/>
              </a:lnSpc>
              <a:defRPr/>
            </a:pPr>
            <a:r>
              <a:rPr lang="en-US" dirty="0"/>
              <a:t>Use </a:t>
            </a:r>
            <a:r>
              <a:rPr lang="en-US" i="1" dirty="0"/>
              <a:t>wait statement</a:t>
            </a:r>
            <a:endParaRPr lang="en-US" dirty="0"/>
          </a:p>
          <a:p>
            <a:pPr marL="742950" lvl="1" indent="-285750">
              <a:lnSpc>
                <a:spcPct val="90000"/>
              </a:lnSpc>
              <a:defRPr/>
            </a:pPr>
            <a:r>
              <a:rPr lang="en-US" dirty="0"/>
              <a:t>Use TOC looping back to the top of the program	</a:t>
            </a:r>
          </a:p>
          <a:p>
            <a:pPr marL="342900" indent="-342900">
              <a:lnSpc>
                <a:spcPct val="90000"/>
              </a:lnSpc>
              <a:defRPr/>
            </a:pPr>
            <a:r>
              <a:rPr lang="en-US" dirty="0">
                <a:cs typeface="+mn-cs"/>
              </a:rPr>
              <a:t>Communication:</a:t>
            </a:r>
          </a:p>
          <a:p>
            <a:pPr marL="742950" lvl="1" indent="-285750">
              <a:lnSpc>
                <a:spcPct val="90000"/>
              </a:lnSpc>
              <a:defRPr/>
            </a:pPr>
            <a:r>
              <a:rPr lang="en-US" dirty="0"/>
              <a:t>Using variables and signals</a:t>
            </a:r>
          </a:p>
          <a:p>
            <a:pPr marL="742950" lvl="1" indent="-285750">
              <a:lnSpc>
                <a:spcPct val="90000"/>
              </a:lnSpc>
              <a:defRPr/>
            </a:pPr>
            <a:r>
              <a:rPr lang="en-US" dirty="0"/>
              <a:t>Message passing (send/receive)</a:t>
            </a:r>
          </a:p>
          <a:p>
            <a:pPr marL="400050">
              <a:lnSpc>
                <a:spcPct val="90000"/>
              </a:lnSpc>
              <a:defRPr/>
            </a:pPr>
            <a:r>
              <a:rPr lang="en-US" dirty="0"/>
              <a:t>Simulation;</a:t>
            </a:r>
          </a:p>
          <a:p>
            <a:pPr marL="742950" lvl="1">
              <a:lnSpc>
                <a:spcPct val="90000"/>
              </a:lnSpc>
              <a:defRPr/>
            </a:pPr>
            <a:r>
              <a:rPr lang="en-US" dirty="0"/>
              <a:t>Model can be flattened to VHDL</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(c)  Giovanni De Micheli</a:t>
            </a:r>
          </a:p>
        </p:txBody>
      </p:sp>
      <p:sp>
        <p:nvSpPr>
          <p:cNvPr id="6" name="Slide Number Placeholder 4"/>
          <p:cNvSpPr>
            <a:spLocks noGrp="1"/>
          </p:cNvSpPr>
          <p:nvPr>
            <p:ph type="sldNum" sz="quarter" idx="11"/>
          </p:nvPr>
        </p:nvSpPr>
        <p:spPr/>
        <p:txBody>
          <a:bodyPr/>
          <a:lstStyle/>
          <a:p>
            <a:pPr>
              <a:defRPr/>
            </a:pPr>
            <a:fld id="{6643BAE2-4370-FF4B-ACE6-5A550399FFF7}" type="slidenum">
              <a:rPr lang="en-US"/>
              <a:pPr>
                <a:defRPr/>
              </a:pPr>
              <a:t>21</a:t>
            </a:fld>
            <a:endParaRPr lang="en-US"/>
          </a:p>
        </p:txBody>
      </p:sp>
      <p:sp>
        <p:nvSpPr>
          <p:cNvPr id="1449986" name="Rectangle 2"/>
          <p:cNvSpPr>
            <a:spLocks noGrp="1" noChangeArrowheads="1"/>
          </p:cNvSpPr>
          <p:nvPr>
            <p:ph type="title"/>
          </p:nvPr>
        </p:nvSpPr>
        <p:spPr/>
        <p:txBody>
          <a:bodyPr/>
          <a:lstStyle/>
          <a:p>
            <a:pPr>
              <a:defRPr/>
            </a:pPr>
            <a:r>
              <a:rPr lang="en-US">
                <a:cs typeface="+mj-cs"/>
              </a:rPr>
              <a:t>Module 2</a:t>
            </a:r>
          </a:p>
        </p:txBody>
      </p:sp>
      <p:sp>
        <p:nvSpPr>
          <p:cNvPr id="1449987" name="Rectangle 3"/>
          <p:cNvSpPr>
            <a:spLocks noGrp="1" noChangeArrowheads="1"/>
          </p:cNvSpPr>
          <p:nvPr>
            <p:ph type="body" idx="1"/>
          </p:nvPr>
        </p:nvSpPr>
        <p:spPr/>
        <p:txBody>
          <a:bodyPr/>
          <a:lstStyle/>
          <a:p>
            <a:pPr>
              <a:defRPr/>
            </a:pPr>
            <a:r>
              <a:rPr lang="en-US">
                <a:cs typeface="+mn-cs"/>
              </a:rPr>
              <a:t>Objectives:</a:t>
            </a:r>
          </a:p>
          <a:p>
            <a:pPr lvl="1">
              <a:defRPr/>
            </a:pPr>
            <a:r>
              <a:rPr lang="en-US"/>
              <a:t>Expression-based formalisms</a:t>
            </a:r>
          </a:p>
          <a:p>
            <a:pPr lvl="1">
              <a:defRPr/>
            </a:pPr>
            <a:r>
              <a:rPr lang="en-US"/>
              <a:t>Control-flow expressions</a:t>
            </a:r>
          </a:p>
          <a:p>
            <a:pPr lvl="1">
              <a:buFont typeface="Monotype Sorts" charset="0"/>
              <a:buNone/>
              <a:defRPr/>
            </a:pPr>
            <a:endParaRPr lang="en-US"/>
          </a:p>
        </p:txBody>
      </p:sp>
      <p:sp>
        <p:nvSpPr>
          <p:cNvPr id="1449988" name="Rectangle 4"/>
          <p:cNvSpPr>
            <a:spLocks noChangeArrowheads="1"/>
          </p:cNvSpPr>
          <p:nvPr/>
        </p:nvSpPr>
        <p:spPr bwMode="auto">
          <a:xfrm>
            <a:off x="3821113" y="1984375"/>
            <a:ext cx="184150"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wrap="none" anchor="ctr">
            <a:spAutoFit/>
          </a:bodyPr>
          <a:lstStyle/>
          <a:p>
            <a:pPr>
              <a:defRPr/>
            </a:pPr>
            <a:endParaRPr lang="en-US">
              <a:cs typeface="+mn-cs"/>
            </a:endParaRPr>
          </a:p>
          <a:p>
            <a:pPr>
              <a:defRPr/>
            </a:pPr>
            <a:endParaRPr lang="en-US">
              <a:cs typeface="+mn-cs"/>
            </a:endParaRPr>
          </a:p>
          <a:p>
            <a:pPr>
              <a:defRPr/>
            </a:pPr>
            <a:endParaRPr lang="en-US">
              <a:cs typeface="+mn-cs"/>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EAE36811-40C6-3343-8FC3-D883C717B235}" type="slidenum">
              <a:rPr lang="en-US"/>
              <a:pPr>
                <a:defRPr/>
              </a:pPr>
              <a:t>22</a:t>
            </a:fld>
            <a:endParaRPr lang="en-US"/>
          </a:p>
        </p:txBody>
      </p:sp>
      <p:sp>
        <p:nvSpPr>
          <p:cNvPr id="1384450" name="Rectangle 2"/>
          <p:cNvSpPr>
            <a:spLocks noGrp="1" noChangeArrowheads="1"/>
          </p:cNvSpPr>
          <p:nvPr>
            <p:ph type="title"/>
          </p:nvPr>
        </p:nvSpPr>
        <p:spPr/>
        <p:txBody>
          <a:bodyPr/>
          <a:lstStyle/>
          <a:p>
            <a:pPr>
              <a:defRPr/>
            </a:pPr>
            <a:r>
              <a:rPr lang="en-US">
                <a:cs typeface="+mj-cs"/>
              </a:rPr>
              <a:t>Expression-based formalisms</a:t>
            </a:r>
          </a:p>
        </p:txBody>
      </p:sp>
      <p:sp>
        <p:nvSpPr>
          <p:cNvPr id="1384451" name="Rectangle 3"/>
          <p:cNvSpPr>
            <a:spLocks noGrp="1" noChangeArrowheads="1"/>
          </p:cNvSpPr>
          <p:nvPr>
            <p:ph type="body" idx="1"/>
          </p:nvPr>
        </p:nvSpPr>
        <p:spPr/>
        <p:txBody>
          <a:bodyPr/>
          <a:lstStyle/>
          <a:p>
            <a:pPr>
              <a:defRPr/>
            </a:pPr>
            <a:r>
              <a:rPr lang="en-US">
                <a:cs typeface="+mn-cs"/>
              </a:rPr>
              <a:t>Represent sequential behavior by expressions</a:t>
            </a:r>
          </a:p>
          <a:p>
            <a:pPr>
              <a:defRPr/>
            </a:pPr>
            <a:r>
              <a:rPr lang="en-US">
                <a:cs typeface="+mn-cs"/>
              </a:rPr>
              <a:t>Advantages:</a:t>
            </a:r>
          </a:p>
          <a:p>
            <a:pPr lvl="1">
              <a:defRPr/>
            </a:pPr>
            <a:r>
              <a:rPr lang="en-US"/>
              <a:t>Symbolic manipulation</a:t>
            </a:r>
          </a:p>
          <a:p>
            <a:pPr lvl="1">
              <a:defRPr/>
            </a:pPr>
            <a:r>
              <a:rPr lang="en-US"/>
              <a:t>Translation into FSM models</a:t>
            </a:r>
          </a:p>
          <a:p>
            <a:pPr>
              <a:defRPr/>
            </a:pPr>
            <a:r>
              <a:rPr lang="en-US">
                <a:cs typeface="+mn-cs"/>
              </a:rPr>
              <a:t>Disadvantages:</a:t>
            </a:r>
          </a:p>
          <a:p>
            <a:pPr lvl="1">
              <a:defRPr/>
            </a:pPr>
            <a:r>
              <a:rPr lang="en-US"/>
              <a:t>Loss of data-flow information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89E18ACD-4F9F-3248-AEA5-4E37AB30DBC0}" type="slidenum">
              <a:rPr lang="en-US"/>
              <a:pPr>
                <a:defRPr/>
              </a:pPr>
              <a:t>23</a:t>
            </a:fld>
            <a:endParaRPr lang="en-US"/>
          </a:p>
        </p:txBody>
      </p:sp>
      <p:sp>
        <p:nvSpPr>
          <p:cNvPr id="1385474" name="Rectangle 2"/>
          <p:cNvSpPr>
            <a:spLocks noGrp="1" noChangeArrowheads="1"/>
          </p:cNvSpPr>
          <p:nvPr>
            <p:ph type="title"/>
          </p:nvPr>
        </p:nvSpPr>
        <p:spPr/>
        <p:txBody>
          <a:bodyPr/>
          <a:lstStyle/>
          <a:p>
            <a:pPr>
              <a:defRPr/>
            </a:pPr>
            <a:r>
              <a:rPr lang="en-US">
                <a:cs typeface="+mj-cs"/>
              </a:rPr>
              <a:t>Regular expressions</a:t>
            </a:r>
          </a:p>
        </p:txBody>
      </p:sp>
      <p:sp>
        <p:nvSpPr>
          <p:cNvPr id="1385475" name="Rectangle 3"/>
          <p:cNvSpPr>
            <a:spLocks noGrp="1" noChangeArrowheads="1"/>
          </p:cNvSpPr>
          <p:nvPr>
            <p:ph type="body" idx="1"/>
          </p:nvPr>
        </p:nvSpPr>
        <p:spPr/>
        <p:txBody>
          <a:bodyPr/>
          <a:lstStyle/>
          <a:p>
            <a:pPr marL="342900" indent="-342900">
              <a:lnSpc>
                <a:spcPct val="90000"/>
              </a:lnSpc>
              <a:defRPr/>
            </a:pPr>
            <a:r>
              <a:rPr lang="en-US">
                <a:cs typeface="+mn-cs"/>
              </a:rPr>
              <a:t>Model sequential/concurrent behavior</a:t>
            </a:r>
          </a:p>
          <a:p>
            <a:pPr marL="342900" indent="-342900">
              <a:lnSpc>
                <a:spcPct val="90000"/>
              </a:lnSpc>
              <a:defRPr/>
            </a:pPr>
            <a:r>
              <a:rPr lang="en-US">
                <a:cs typeface="+mn-cs"/>
              </a:rPr>
              <a:t>Expressive power equivalent to FSMs</a:t>
            </a:r>
          </a:p>
          <a:p>
            <a:pPr marL="342900" indent="-342900">
              <a:lnSpc>
                <a:spcPct val="90000"/>
              </a:lnSpc>
              <a:defRPr/>
            </a:pPr>
            <a:r>
              <a:rPr lang="en-US">
                <a:cs typeface="+mn-cs"/>
              </a:rPr>
              <a:t>Known techniques for synthesis and analysis</a:t>
            </a:r>
          </a:p>
          <a:p>
            <a:pPr marL="342900" indent="-342900">
              <a:lnSpc>
                <a:spcPct val="90000"/>
              </a:lnSpc>
              <a:defRPr/>
            </a:pPr>
            <a:r>
              <a:rPr lang="en-US">
                <a:cs typeface="+mn-cs"/>
              </a:rPr>
              <a:t>Disadvantages:</a:t>
            </a:r>
          </a:p>
          <a:p>
            <a:pPr marL="742950" lvl="1" indent="-285750">
              <a:lnSpc>
                <a:spcPct val="90000"/>
              </a:lnSpc>
              <a:defRPr/>
            </a:pPr>
            <a:r>
              <a:rPr lang="en-US"/>
              <a:t>No explicit way to express branching</a:t>
            </a:r>
          </a:p>
          <a:p>
            <a:pPr marL="742950" lvl="1" indent="-285750">
              <a:lnSpc>
                <a:spcPct val="90000"/>
              </a:lnSpc>
              <a:defRPr/>
            </a:pPr>
            <a:r>
              <a:rPr lang="en-US"/>
              <a:t>No distinction between concurrent and alternative behavior</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2C421A56-0BAE-1D49-B1AA-EBDC50C7F817}" type="slidenum">
              <a:rPr lang="en-US"/>
              <a:pPr>
                <a:defRPr/>
              </a:pPr>
              <a:t>24</a:t>
            </a:fld>
            <a:endParaRPr lang="en-US"/>
          </a:p>
        </p:txBody>
      </p:sp>
      <p:sp>
        <p:nvSpPr>
          <p:cNvPr id="1386498" name="Rectangle 2"/>
          <p:cNvSpPr>
            <a:spLocks noGrp="1" noChangeArrowheads="1"/>
          </p:cNvSpPr>
          <p:nvPr>
            <p:ph type="title"/>
          </p:nvPr>
        </p:nvSpPr>
        <p:spPr/>
        <p:txBody>
          <a:bodyPr/>
          <a:lstStyle/>
          <a:p>
            <a:pPr>
              <a:defRPr/>
            </a:pPr>
            <a:r>
              <a:rPr lang="en-US">
                <a:cs typeface="+mj-cs"/>
              </a:rPr>
              <a:t>Control-flow expression formalism	</a:t>
            </a:r>
          </a:p>
        </p:txBody>
      </p:sp>
      <p:sp>
        <p:nvSpPr>
          <p:cNvPr id="1386499" name="Rectangle 3"/>
          <p:cNvSpPr>
            <a:spLocks noGrp="1" noChangeArrowheads="1"/>
          </p:cNvSpPr>
          <p:nvPr>
            <p:ph type="body" idx="1"/>
          </p:nvPr>
        </p:nvSpPr>
        <p:spPr>
          <a:xfrm>
            <a:off x="290513" y="1117600"/>
            <a:ext cx="8496300" cy="5127625"/>
          </a:xfrm>
        </p:spPr>
        <p:txBody>
          <a:bodyPr/>
          <a:lstStyle/>
          <a:p>
            <a:pPr marL="342900" indent="-342900">
              <a:defRPr/>
            </a:pPr>
            <a:r>
              <a:rPr lang="en-US">
                <a:cs typeface="+mn-cs"/>
              </a:rPr>
              <a:t>Expressions capturing a </a:t>
            </a:r>
            <a:r>
              <a:rPr lang="en-US" i="1">
                <a:cs typeface="+mn-cs"/>
              </a:rPr>
              <a:t>high-level view of control-flow </a:t>
            </a:r>
            <a:r>
              <a:rPr lang="en-US">
                <a:cs typeface="+mn-cs"/>
              </a:rPr>
              <a:t>while abstracting data-flow information</a:t>
            </a:r>
          </a:p>
          <a:p>
            <a:pPr marL="342900" indent="-342900">
              <a:defRPr/>
            </a:pPr>
            <a:r>
              <a:rPr lang="en-US">
                <a:cs typeface="+mn-cs"/>
              </a:rPr>
              <a:t>Expressions are extracted directly from HDL or programming language specifications</a:t>
            </a:r>
          </a:p>
          <a:p>
            <a:pPr marL="342900" indent="-342900">
              <a:defRPr/>
            </a:pPr>
            <a:r>
              <a:rPr lang="en-US" i="1">
                <a:cs typeface="+mn-cs"/>
              </a:rPr>
              <a:t>Cycle-based semantics </a:t>
            </a:r>
            <a:r>
              <a:rPr lang="en-US">
                <a:cs typeface="+mn-cs"/>
              </a:rPr>
              <a:t>provides a formal interpretation of HDLs</a:t>
            </a:r>
          </a:p>
          <a:p>
            <a:pPr marL="342900" indent="-342900">
              <a:defRPr/>
            </a:pPr>
            <a:r>
              <a:rPr lang="en-US">
                <a:cs typeface="+mn-cs"/>
              </a:rPr>
              <a:t>Based on the</a:t>
            </a:r>
            <a:r>
              <a:rPr lang="en-US" i="1">
                <a:cs typeface="+mn-cs"/>
              </a:rPr>
              <a:t> algebra of synchronous processes </a:t>
            </a:r>
            <a:r>
              <a:rPr lang="en-US">
                <a:cs typeface="+mn-cs"/>
              </a:rPr>
              <a:t>(Process Algebra)</a:t>
            </a:r>
            <a:endParaRPr lang="en-US" i="1">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6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864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864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864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64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ooter Placeholder 3"/>
          <p:cNvSpPr>
            <a:spLocks noGrp="1"/>
          </p:cNvSpPr>
          <p:nvPr>
            <p:ph type="ftr" sz="quarter" idx="10"/>
          </p:nvPr>
        </p:nvSpPr>
        <p:spPr/>
        <p:txBody>
          <a:bodyPr/>
          <a:lstStyle/>
          <a:p>
            <a:pPr>
              <a:defRPr/>
            </a:pPr>
            <a:r>
              <a:rPr lang="en-US"/>
              <a:t>(c)  Giovanni De Micheli</a:t>
            </a:r>
          </a:p>
        </p:txBody>
      </p:sp>
      <p:sp>
        <p:nvSpPr>
          <p:cNvPr id="42" name="Slide Number Placeholder 4"/>
          <p:cNvSpPr>
            <a:spLocks noGrp="1"/>
          </p:cNvSpPr>
          <p:nvPr>
            <p:ph type="sldNum" sz="quarter" idx="11"/>
          </p:nvPr>
        </p:nvSpPr>
        <p:spPr/>
        <p:txBody>
          <a:bodyPr/>
          <a:lstStyle/>
          <a:p>
            <a:pPr>
              <a:defRPr/>
            </a:pPr>
            <a:fld id="{5D752164-4C3E-A742-B102-A2243F3E2809}" type="slidenum">
              <a:rPr lang="en-US"/>
              <a:pPr>
                <a:defRPr/>
              </a:pPr>
              <a:t>25</a:t>
            </a:fld>
            <a:endParaRPr lang="en-US"/>
          </a:p>
        </p:txBody>
      </p:sp>
      <p:sp>
        <p:nvSpPr>
          <p:cNvPr id="1389570" name="Rectangle 2"/>
          <p:cNvSpPr>
            <a:spLocks noGrp="1" noChangeArrowheads="1"/>
          </p:cNvSpPr>
          <p:nvPr>
            <p:ph type="title"/>
          </p:nvPr>
        </p:nvSpPr>
        <p:spPr>
          <a:xfrm>
            <a:off x="684213" y="-100013"/>
            <a:ext cx="7772400" cy="1143001"/>
          </a:xfrm>
        </p:spPr>
        <p:txBody>
          <a:bodyPr/>
          <a:lstStyle/>
          <a:p>
            <a:pPr>
              <a:defRPr/>
            </a:pPr>
            <a:r>
              <a:rPr lang="en-US">
                <a:cs typeface="+mj-cs"/>
              </a:rPr>
              <a:t>Control-Flow Expressions</a:t>
            </a:r>
            <a:endParaRPr lang="en-US" sz="2800">
              <a:cs typeface="+mj-cs"/>
            </a:endParaRPr>
          </a:p>
        </p:txBody>
      </p:sp>
      <p:sp>
        <p:nvSpPr>
          <p:cNvPr id="1389571" name="Rectangle 3"/>
          <p:cNvSpPr>
            <a:spLocks noChangeArrowheads="1"/>
          </p:cNvSpPr>
          <p:nvPr/>
        </p:nvSpPr>
        <p:spPr bwMode="auto">
          <a:xfrm>
            <a:off x="1476375" y="981075"/>
            <a:ext cx="6264275" cy="36036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572" name="Rectangle 4"/>
          <p:cNvSpPr>
            <a:spLocks noChangeArrowheads="1"/>
          </p:cNvSpPr>
          <p:nvPr/>
        </p:nvSpPr>
        <p:spPr bwMode="auto">
          <a:xfrm>
            <a:off x="1476375" y="1412875"/>
            <a:ext cx="6264275" cy="453707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573" name="Line 5"/>
          <p:cNvSpPr>
            <a:spLocks noChangeShapeType="1"/>
          </p:cNvSpPr>
          <p:nvPr/>
        </p:nvSpPr>
        <p:spPr bwMode="auto">
          <a:xfrm>
            <a:off x="1476375" y="1773238"/>
            <a:ext cx="62642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9574" name="Line 6"/>
          <p:cNvSpPr>
            <a:spLocks noChangeShapeType="1"/>
          </p:cNvSpPr>
          <p:nvPr/>
        </p:nvSpPr>
        <p:spPr bwMode="auto">
          <a:xfrm>
            <a:off x="1476375" y="2205038"/>
            <a:ext cx="62642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575" name="Line 7"/>
          <p:cNvSpPr>
            <a:spLocks noChangeShapeType="1"/>
          </p:cNvSpPr>
          <p:nvPr/>
        </p:nvSpPr>
        <p:spPr bwMode="auto">
          <a:xfrm>
            <a:off x="1476375" y="3500438"/>
            <a:ext cx="62642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576" name="Line 8"/>
          <p:cNvSpPr>
            <a:spLocks noChangeShapeType="1"/>
          </p:cNvSpPr>
          <p:nvPr/>
        </p:nvSpPr>
        <p:spPr bwMode="auto">
          <a:xfrm>
            <a:off x="1476375" y="5229225"/>
            <a:ext cx="6264275"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577" name="Line 9"/>
          <p:cNvSpPr>
            <a:spLocks noChangeShapeType="1"/>
          </p:cNvSpPr>
          <p:nvPr/>
        </p:nvSpPr>
        <p:spPr bwMode="auto">
          <a:xfrm>
            <a:off x="3348038" y="981075"/>
            <a:ext cx="0" cy="36036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578" name="Line 10"/>
          <p:cNvSpPr>
            <a:spLocks noChangeShapeType="1"/>
          </p:cNvSpPr>
          <p:nvPr/>
        </p:nvSpPr>
        <p:spPr bwMode="auto">
          <a:xfrm>
            <a:off x="5795963" y="981075"/>
            <a:ext cx="0" cy="36036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579" name="Line 11"/>
          <p:cNvSpPr>
            <a:spLocks noChangeShapeType="1"/>
          </p:cNvSpPr>
          <p:nvPr/>
        </p:nvSpPr>
        <p:spPr bwMode="auto">
          <a:xfrm>
            <a:off x="3348038" y="1412875"/>
            <a:ext cx="0" cy="45370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580" name="Line 12"/>
          <p:cNvSpPr>
            <a:spLocks noChangeShapeType="1"/>
          </p:cNvSpPr>
          <p:nvPr/>
        </p:nvSpPr>
        <p:spPr bwMode="auto">
          <a:xfrm>
            <a:off x="5795963" y="1412875"/>
            <a:ext cx="0" cy="453707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581" name="Text Box 13"/>
          <p:cNvSpPr txBox="1">
            <a:spLocks noChangeArrowheads="1"/>
          </p:cNvSpPr>
          <p:nvPr/>
        </p:nvSpPr>
        <p:spPr bwMode="auto">
          <a:xfrm>
            <a:off x="827088" y="981075"/>
            <a:ext cx="24479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Composition</a:t>
            </a:r>
          </a:p>
        </p:txBody>
      </p:sp>
      <p:sp>
        <p:nvSpPr>
          <p:cNvPr id="1389582" name="Text Box 14"/>
          <p:cNvSpPr txBox="1">
            <a:spLocks noChangeArrowheads="1"/>
          </p:cNvSpPr>
          <p:nvPr/>
        </p:nvSpPr>
        <p:spPr bwMode="auto">
          <a:xfrm>
            <a:off x="827088" y="1412875"/>
            <a:ext cx="24479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Sequential</a:t>
            </a:r>
          </a:p>
        </p:txBody>
      </p:sp>
      <p:sp>
        <p:nvSpPr>
          <p:cNvPr id="1389583" name="Text Box 15"/>
          <p:cNvSpPr txBox="1">
            <a:spLocks noChangeArrowheads="1"/>
          </p:cNvSpPr>
          <p:nvPr/>
        </p:nvSpPr>
        <p:spPr bwMode="auto">
          <a:xfrm>
            <a:off x="827088" y="1844675"/>
            <a:ext cx="24479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Parallel</a:t>
            </a:r>
          </a:p>
        </p:txBody>
      </p:sp>
      <p:sp>
        <p:nvSpPr>
          <p:cNvPr id="1389584" name="Text Box 16"/>
          <p:cNvSpPr txBox="1">
            <a:spLocks noChangeArrowheads="1"/>
          </p:cNvSpPr>
          <p:nvPr/>
        </p:nvSpPr>
        <p:spPr bwMode="auto">
          <a:xfrm>
            <a:off x="827088" y="2708275"/>
            <a:ext cx="24479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Alternative</a:t>
            </a:r>
          </a:p>
        </p:txBody>
      </p:sp>
      <p:sp>
        <p:nvSpPr>
          <p:cNvPr id="1389585" name="Text Box 17"/>
          <p:cNvSpPr txBox="1">
            <a:spLocks noChangeArrowheads="1"/>
          </p:cNvSpPr>
          <p:nvPr/>
        </p:nvSpPr>
        <p:spPr bwMode="auto">
          <a:xfrm>
            <a:off x="900113" y="3933825"/>
            <a:ext cx="24479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Loop</a:t>
            </a:r>
          </a:p>
        </p:txBody>
      </p:sp>
      <p:sp>
        <p:nvSpPr>
          <p:cNvPr id="1389586" name="Text Box 18"/>
          <p:cNvSpPr txBox="1">
            <a:spLocks noChangeArrowheads="1"/>
          </p:cNvSpPr>
          <p:nvPr/>
        </p:nvSpPr>
        <p:spPr bwMode="auto">
          <a:xfrm>
            <a:off x="900113" y="5445125"/>
            <a:ext cx="24479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Infinite</a:t>
            </a:r>
          </a:p>
        </p:txBody>
      </p:sp>
      <p:sp>
        <p:nvSpPr>
          <p:cNvPr id="1389587" name="Text Box 19"/>
          <p:cNvSpPr txBox="1">
            <a:spLocks noChangeArrowheads="1"/>
          </p:cNvSpPr>
          <p:nvPr/>
        </p:nvSpPr>
        <p:spPr bwMode="auto">
          <a:xfrm>
            <a:off x="2555875" y="981075"/>
            <a:ext cx="24479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HDL</a:t>
            </a:r>
          </a:p>
        </p:txBody>
      </p:sp>
      <p:sp>
        <p:nvSpPr>
          <p:cNvPr id="1389588" name="Text Box 20"/>
          <p:cNvSpPr txBox="1">
            <a:spLocks noChangeArrowheads="1"/>
          </p:cNvSpPr>
          <p:nvPr/>
        </p:nvSpPr>
        <p:spPr bwMode="auto">
          <a:xfrm>
            <a:off x="5076825" y="981075"/>
            <a:ext cx="24479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CFE</a:t>
            </a:r>
          </a:p>
        </p:txBody>
      </p:sp>
      <p:sp>
        <p:nvSpPr>
          <p:cNvPr id="1389589" name="Text Box 21"/>
          <p:cNvSpPr txBox="1">
            <a:spLocks noChangeArrowheads="1"/>
          </p:cNvSpPr>
          <p:nvPr/>
        </p:nvSpPr>
        <p:spPr bwMode="auto">
          <a:xfrm>
            <a:off x="2555875" y="1412875"/>
            <a:ext cx="29527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a:latin typeface="Arial" charset="0"/>
                <a:cs typeface="+mn-cs"/>
              </a:rPr>
              <a:t>begin</a:t>
            </a:r>
            <a:r>
              <a:rPr lang="en-US" sz="1600" b="0">
                <a:latin typeface="Arial" charset="0"/>
                <a:cs typeface="+mn-cs"/>
              </a:rPr>
              <a:t> P; Q </a:t>
            </a:r>
            <a:r>
              <a:rPr lang="en-US" sz="1800">
                <a:latin typeface="Arial" charset="0"/>
                <a:cs typeface="+mn-cs"/>
              </a:rPr>
              <a:t>end</a:t>
            </a:r>
          </a:p>
        </p:txBody>
      </p:sp>
      <p:sp>
        <p:nvSpPr>
          <p:cNvPr id="1389590" name="Text Box 22"/>
          <p:cNvSpPr txBox="1">
            <a:spLocks noChangeArrowheads="1"/>
          </p:cNvSpPr>
          <p:nvPr/>
        </p:nvSpPr>
        <p:spPr bwMode="auto">
          <a:xfrm>
            <a:off x="2555875" y="1773238"/>
            <a:ext cx="2952750" cy="3667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a:latin typeface="Arial" charset="0"/>
                <a:cs typeface="+mn-cs"/>
              </a:rPr>
              <a:t>fork</a:t>
            </a:r>
            <a:r>
              <a:rPr lang="en-US" sz="1600" b="0">
                <a:latin typeface="Arial" charset="0"/>
                <a:cs typeface="+mn-cs"/>
              </a:rPr>
              <a:t> P; Q </a:t>
            </a:r>
            <a:r>
              <a:rPr lang="en-US" sz="1800">
                <a:latin typeface="Arial" charset="0"/>
                <a:cs typeface="+mn-cs"/>
              </a:rPr>
              <a:t>join</a:t>
            </a:r>
          </a:p>
        </p:txBody>
      </p:sp>
      <p:grpSp>
        <p:nvGrpSpPr>
          <p:cNvPr id="72728" name="Group 23"/>
          <p:cNvGrpSpPr>
            <a:grpSpLocks/>
          </p:cNvGrpSpPr>
          <p:nvPr/>
        </p:nvGrpSpPr>
        <p:grpSpPr bwMode="auto">
          <a:xfrm>
            <a:off x="2555875" y="2205038"/>
            <a:ext cx="3240088" cy="1128712"/>
            <a:chOff x="1610" y="1389"/>
            <a:chExt cx="2041" cy="711"/>
          </a:xfrm>
        </p:grpSpPr>
        <p:sp>
          <p:nvSpPr>
            <p:cNvPr id="1389592" name="Text Box 24"/>
            <p:cNvSpPr txBox="1">
              <a:spLocks noChangeArrowheads="1"/>
            </p:cNvSpPr>
            <p:nvPr/>
          </p:nvSpPr>
          <p:spPr bwMode="auto">
            <a:xfrm>
              <a:off x="1610" y="1389"/>
              <a:ext cx="1860"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a:latin typeface="Arial" charset="0"/>
                  <a:cs typeface="+mn-cs"/>
                </a:rPr>
                <a:t>if</a:t>
              </a:r>
              <a:r>
                <a:rPr lang="en-US" sz="1600" b="0">
                  <a:latin typeface="Arial" charset="0"/>
                  <a:cs typeface="+mn-cs"/>
                </a:rPr>
                <a:t> (c)</a:t>
              </a:r>
              <a:endParaRPr lang="en-US" sz="1800">
                <a:latin typeface="Arial" charset="0"/>
                <a:cs typeface="+mn-cs"/>
              </a:endParaRPr>
            </a:p>
          </p:txBody>
        </p:sp>
        <p:sp>
          <p:nvSpPr>
            <p:cNvPr id="1389593" name="Text Box 25"/>
            <p:cNvSpPr txBox="1">
              <a:spLocks noChangeArrowheads="1"/>
            </p:cNvSpPr>
            <p:nvPr/>
          </p:nvSpPr>
          <p:spPr bwMode="auto">
            <a:xfrm>
              <a:off x="1791" y="1570"/>
              <a:ext cx="1860"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P ;</a:t>
              </a:r>
              <a:endParaRPr lang="en-US" sz="1800">
                <a:latin typeface="Arial" charset="0"/>
                <a:cs typeface="+mn-cs"/>
              </a:endParaRPr>
            </a:p>
          </p:txBody>
        </p:sp>
        <p:sp>
          <p:nvSpPr>
            <p:cNvPr id="1389594" name="Text Box 26"/>
            <p:cNvSpPr txBox="1">
              <a:spLocks noChangeArrowheads="1"/>
            </p:cNvSpPr>
            <p:nvPr/>
          </p:nvSpPr>
          <p:spPr bwMode="auto">
            <a:xfrm>
              <a:off x="1791" y="1888"/>
              <a:ext cx="1860" cy="2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Q ;</a:t>
              </a:r>
              <a:endParaRPr lang="en-US" sz="1800">
                <a:latin typeface="Arial" charset="0"/>
                <a:cs typeface="+mn-cs"/>
              </a:endParaRPr>
            </a:p>
          </p:txBody>
        </p:sp>
        <p:sp>
          <p:nvSpPr>
            <p:cNvPr id="1389595" name="Text Box 27"/>
            <p:cNvSpPr txBox="1">
              <a:spLocks noChangeArrowheads="1"/>
            </p:cNvSpPr>
            <p:nvPr/>
          </p:nvSpPr>
          <p:spPr bwMode="auto">
            <a:xfrm>
              <a:off x="1610" y="1706"/>
              <a:ext cx="1860"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a:latin typeface="Arial" charset="0"/>
                  <a:cs typeface="+mn-cs"/>
                </a:rPr>
                <a:t>else</a:t>
              </a:r>
            </a:p>
          </p:txBody>
        </p:sp>
      </p:grpSp>
      <p:sp>
        <p:nvSpPr>
          <p:cNvPr id="1389596" name="Text Box 28"/>
          <p:cNvSpPr txBox="1">
            <a:spLocks noChangeArrowheads="1"/>
          </p:cNvSpPr>
          <p:nvPr/>
        </p:nvSpPr>
        <p:spPr bwMode="auto">
          <a:xfrm>
            <a:off x="2627313" y="3573463"/>
            <a:ext cx="2952750" cy="3667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a:latin typeface="Arial" charset="0"/>
                <a:cs typeface="+mn-cs"/>
              </a:rPr>
              <a:t>while</a:t>
            </a:r>
            <a:r>
              <a:rPr lang="en-US" sz="1600" b="0">
                <a:latin typeface="Arial" charset="0"/>
                <a:cs typeface="+mn-cs"/>
              </a:rPr>
              <a:t> (c)</a:t>
            </a:r>
            <a:endParaRPr lang="en-US" sz="1800">
              <a:latin typeface="Arial" charset="0"/>
              <a:cs typeface="+mn-cs"/>
            </a:endParaRPr>
          </a:p>
        </p:txBody>
      </p:sp>
      <p:sp>
        <p:nvSpPr>
          <p:cNvPr id="1389597" name="Text Box 29"/>
          <p:cNvSpPr txBox="1">
            <a:spLocks noChangeArrowheads="1"/>
          </p:cNvSpPr>
          <p:nvPr/>
        </p:nvSpPr>
        <p:spPr bwMode="auto">
          <a:xfrm>
            <a:off x="2916238" y="3860800"/>
            <a:ext cx="2952750"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P ;</a:t>
            </a:r>
            <a:endParaRPr lang="en-US" sz="1800">
              <a:latin typeface="Arial" charset="0"/>
              <a:cs typeface="+mn-cs"/>
            </a:endParaRPr>
          </a:p>
        </p:txBody>
      </p:sp>
      <p:sp>
        <p:nvSpPr>
          <p:cNvPr id="1389598" name="Text Box 30"/>
          <p:cNvSpPr txBox="1">
            <a:spLocks noChangeArrowheads="1"/>
          </p:cNvSpPr>
          <p:nvPr/>
        </p:nvSpPr>
        <p:spPr bwMode="auto">
          <a:xfrm>
            <a:off x="2916238" y="4652963"/>
            <a:ext cx="2952750"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P ;</a:t>
            </a:r>
            <a:endParaRPr lang="en-US" sz="1800">
              <a:latin typeface="Arial" charset="0"/>
              <a:cs typeface="+mn-cs"/>
            </a:endParaRPr>
          </a:p>
        </p:txBody>
      </p:sp>
      <p:sp>
        <p:nvSpPr>
          <p:cNvPr id="1389599" name="Text Box 31"/>
          <p:cNvSpPr txBox="1">
            <a:spLocks noChangeArrowheads="1"/>
          </p:cNvSpPr>
          <p:nvPr/>
        </p:nvSpPr>
        <p:spPr bwMode="auto">
          <a:xfrm>
            <a:off x="2627313" y="4365625"/>
            <a:ext cx="29527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a:latin typeface="Arial" charset="0"/>
                <a:cs typeface="+mn-cs"/>
              </a:rPr>
              <a:t>wait </a:t>
            </a:r>
            <a:r>
              <a:rPr lang="en-US" sz="1600">
                <a:latin typeface="Arial" charset="0"/>
                <a:cs typeface="+mn-cs"/>
              </a:rPr>
              <a:t>(!c)</a:t>
            </a:r>
          </a:p>
        </p:txBody>
      </p:sp>
      <p:sp>
        <p:nvSpPr>
          <p:cNvPr id="1389600" name="Text Box 32"/>
          <p:cNvSpPr txBox="1">
            <a:spLocks noChangeArrowheads="1"/>
          </p:cNvSpPr>
          <p:nvPr/>
        </p:nvSpPr>
        <p:spPr bwMode="auto">
          <a:xfrm>
            <a:off x="2627313" y="5229225"/>
            <a:ext cx="29527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a:latin typeface="Arial" charset="0"/>
                <a:cs typeface="+mn-cs"/>
              </a:rPr>
              <a:t>always</a:t>
            </a:r>
          </a:p>
        </p:txBody>
      </p:sp>
      <p:sp>
        <p:nvSpPr>
          <p:cNvPr id="1389601" name="Text Box 33"/>
          <p:cNvSpPr txBox="1">
            <a:spLocks noChangeArrowheads="1"/>
          </p:cNvSpPr>
          <p:nvPr/>
        </p:nvSpPr>
        <p:spPr bwMode="auto">
          <a:xfrm>
            <a:off x="2916238" y="5589588"/>
            <a:ext cx="2952750"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600" b="0">
                <a:latin typeface="Arial" charset="0"/>
                <a:cs typeface="+mn-cs"/>
              </a:rPr>
              <a:t>P ;</a:t>
            </a:r>
            <a:endParaRPr lang="en-US" sz="1800">
              <a:latin typeface="Arial" charset="0"/>
              <a:cs typeface="+mn-cs"/>
            </a:endParaRPr>
          </a:p>
        </p:txBody>
      </p:sp>
      <p:sp>
        <p:nvSpPr>
          <p:cNvPr id="1389602" name="Text Box 34"/>
          <p:cNvSpPr txBox="1">
            <a:spLocks noChangeArrowheads="1"/>
          </p:cNvSpPr>
          <p:nvPr/>
        </p:nvSpPr>
        <p:spPr bwMode="auto">
          <a:xfrm>
            <a:off x="4932363" y="1412875"/>
            <a:ext cx="1873250"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p </a:t>
            </a:r>
            <a:r>
              <a:rPr lang="en-US" sz="1600" b="0">
                <a:latin typeface="Arial" charset="0"/>
                <a:cs typeface="Arial" charset="0"/>
              </a:rPr>
              <a:t>· q</a:t>
            </a:r>
          </a:p>
        </p:txBody>
      </p:sp>
      <p:sp>
        <p:nvSpPr>
          <p:cNvPr id="1389603" name="Text Box 35"/>
          <p:cNvSpPr txBox="1">
            <a:spLocks noChangeArrowheads="1"/>
          </p:cNvSpPr>
          <p:nvPr/>
        </p:nvSpPr>
        <p:spPr bwMode="auto">
          <a:xfrm>
            <a:off x="4932363" y="1773238"/>
            <a:ext cx="1873250"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p </a:t>
            </a:r>
            <a:r>
              <a:rPr lang="he-IL" sz="1600" b="0">
                <a:latin typeface="Arial" charset="0"/>
                <a:cs typeface="Arial" charset="0"/>
              </a:rPr>
              <a:t>װ</a:t>
            </a:r>
            <a:r>
              <a:rPr lang="en-US" sz="1600" b="0">
                <a:latin typeface="Arial" charset="0"/>
                <a:cs typeface="Arial" charset="0"/>
              </a:rPr>
              <a:t> q</a:t>
            </a:r>
          </a:p>
        </p:txBody>
      </p:sp>
      <p:sp>
        <p:nvSpPr>
          <p:cNvPr id="1389604" name="Text Box 36"/>
          <p:cNvSpPr txBox="1">
            <a:spLocks noChangeArrowheads="1"/>
          </p:cNvSpPr>
          <p:nvPr/>
        </p:nvSpPr>
        <p:spPr bwMode="auto">
          <a:xfrm>
            <a:off x="4932363" y="2636838"/>
            <a:ext cx="2376487"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Arial" charset="0"/>
              </a:rPr>
              <a:t>c : p + c : q</a:t>
            </a:r>
          </a:p>
        </p:txBody>
      </p:sp>
      <p:sp>
        <p:nvSpPr>
          <p:cNvPr id="1389605" name="Line 37"/>
          <p:cNvSpPr>
            <a:spLocks noChangeShapeType="1"/>
          </p:cNvSpPr>
          <p:nvPr/>
        </p:nvSpPr>
        <p:spPr bwMode="auto">
          <a:xfrm>
            <a:off x="6659563" y="2708275"/>
            <a:ext cx="14446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9606" name="Text Box 38"/>
          <p:cNvSpPr txBox="1">
            <a:spLocks noChangeArrowheads="1"/>
          </p:cNvSpPr>
          <p:nvPr/>
        </p:nvSpPr>
        <p:spPr bwMode="auto">
          <a:xfrm>
            <a:off x="4932363" y="3716338"/>
            <a:ext cx="1873250"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(c: p)*</a:t>
            </a:r>
            <a:endParaRPr lang="en-US" sz="1600" b="0">
              <a:latin typeface="Arial" charset="0"/>
              <a:cs typeface="Arial" charset="0"/>
            </a:endParaRPr>
          </a:p>
        </p:txBody>
      </p:sp>
      <p:sp>
        <p:nvSpPr>
          <p:cNvPr id="1389607" name="Text Box 39"/>
          <p:cNvSpPr txBox="1">
            <a:spLocks noChangeArrowheads="1"/>
          </p:cNvSpPr>
          <p:nvPr/>
        </p:nvSpPr>
        <p:spPr bwMode="auto">
          <a:xfrm>
            <a:off x="5076825" y="4437063"/>
            <a:ext cx="1873250"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(c: 0)* .p</a:t>
            </a:r>
            <a:endParaRPr lang="en-US" sz="1600" b="0">
              <a:latin typeface="Arial" charset="0"/>
              <a:cs typeface="Arial" charset="0"/>
            </a:endParaRPr>
          </a:p>
        </p:txBody>
      </p:sp>
      <p:sp>
        <p:nvSpPr>
          <p:cNvPr id="1389608" name="Text Box 40"/>
          <p:cNvSpPr txBox="1">
            <a:spLocks noChangeArrowheads="1"/>
          </p:cNvSpPr>
          <p:nvPr/>
        </p:nvSpPr>
        <p:spPr bwMode="auto">
          <a:xfrm>
            <a:off x="4859338" y="5373688"/>
            <a:ext cx="1873250"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p</a:t>
            </a:r>
            <a:r>
              <a:rPr lang="el-GR" sz="1600" b="0" baseline="30000">
                <a:latin typeface="Arial" charset="0"/>
                <a:cs typeface="Arial" charset="0"/>
              </a:rPr>
              <a:t>ω</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ooter Placeholder 3"/>
          <p:cNvSpPr>
            <a:spLocks noGrp="1"/>
          </p:cNvSpPr>
          <p:nvPr>
            <p:ph type="ftr" sz="quarter" idx="10"/>
          </p:nvPr>
        </p:nvSpPr>
        <p:spPr/>
        <p:txBody>
          <a:bodyPr/>
          <a:lstStyle/>
          <a:p>
            <a:pPr>
              <a:defRPr/>
            </a:pPr>
            <a:r>
              <a:rPr lang="en-US"/>
              <a:t>(c)  Giovanni De Micheli</a:t>
            </a:r>
          </a:p>
        </p:txBody>
      </p:sp>
      <p:sp>
        <p:nvSpPr>
          <p:cNvPr id="75" name="Slide Number Placeholder 4"/>
          <p:cNvSpPr>
            <a:spLocks noGrp="1"/>
          </p:cNvSpPr>
          <p:nvPr>
            <p:ph type="sldNum" sz="quarter" idx="11"/>
          </p:nvPr>
        </p:nvSpPr>
        <p:spPr/>
        <p:txBody>
          <a:bodyPr/>
          <a:lstStyle/>
          <a:p>
            <a:pPr>
              <a:defRPr/>
            </a:pPr>
            <a:fld id="{55D69BB0-236F-8E4B-BA08-73BE8A9BF53D}" type="slidenum">
              <a:rPr lang="en-US"/>
              <a:pPr>
                <a:defRPr/>
              </a:pPr>
              <a:t>26</a:t>
            </a:fld>
            <a:endParaRPr lang="en-US"/>
          </a:p>
        </p:txBody>
      </p:sp>
      <p:sp>
        <p:nvSpPr>
          <p:cNvPr id="1387522" name="Rectangle 2"/>
          <p:cNvSpPr>
            <a:spLocks noGrp="1" noChangeArrowheads="1"/>
          </p:cNvSpPr>
          <p:nvPr>
            <p:ph type="title"/>
          </p:nvPr>
        </p:nvSpPr>
        <p:spPr>
          <a:xfrm>
            <a:off x="666750" y="0"/>
            <a:ext cx="7772400" cy="912813"/>
          </a:xfrm>
        </p:spPr>
        <p:txBody>
          <a:bodyPr/>
          <a:lstStyle/>
          <a:p>
            <a:pPr>
              <a:defRPr/>
            </a:pPr>
            <a:r>
              <a:rPr lang="en-US">
                <a:cs typeface="+mj-cs"/>
              </a:rPr>
              <a:t>Example of design problem</a:t>
            </a:r>
            <a:br>
              <a:rPr lang="en-US">
                <a:cs typeface="+mj-cs"/>
              </a:rPr>
            </a:br>
            <a:r>
              <a:rPr lang="en-US">
                <a:cs typeface="+mj-cs"/>
              </a:rPr>
              <a:t>Ethernet controller</a:t>
            </a:r>
          </a:p>
        </p:txBody>
      </p:sp>
      <p:sp>
        <p:nvSpPr>
          <p:cNvPr id="1387523" name="Rectangle 3"/>
          <p:cNvSpPr>
            <a:spLocks noGrp="1" noChangeArrowheads="1"/>
          </p:cNvSpPr>
          <p:nvPr>
            <p:ph type="body" idx="1"/>
          </p:nvPr>
        </p:nvSpPr>
        <p:spPr>
          <a:xfrm>
            <a:off x="684213" y="5387975"/>
            <a:ext cx="7772400" cy="1171575"/>
          </a:xfrm>
        </p:spPr>
        <p:txBody>
          <a:bodyPr/>
          <a:lstStyle/>
          <a:p>
            <a:pPr>
              <a:defRPr/>
            </a:pPr>
            <a:r>
              <a:rPr lang="en-US">
                <a:cs typeface="+mn-cs"/>
              </a:rPr>
              <a:t>Problem</a:t>
            </a:r>
          </a:p>
          <a:p>
            <a:pPr lvl="1">
              <a:defRPr/>
            </a:pPr>
            <a:r>
              <a:rPr lang="en-US"/>
              <a:t>Avoid bus conflicts</a:t>
            </a:r>
          </a:p>
        </p:txBody>
      </p:sp>
      <p:sp>
        <p:nvSpPr>
          <p:cNvPr id="1387524" name="Line 4"/>
          <p:cNvSpPr>
            <a:spLocks noChangeShapeType="1"/>
          </p:cNvSpPr>
          <p:nvPr/>
        </p:nvSpPr>
        <p:spPr bwMode="auto">
          <a:xfrm flipV="1">
            <a:off x="2555875" y="1268413"/>
            <a:ext cx="0" cy="4105275"/>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25" name="Text Box 5"/>
          <p:cNvSpPr txBox="1">
            <a:spLocks noChangeArrowheads="1"/>
          </p:cNvSpPr>
          <p:nvPr/>
        </p:nvSpPr>
        <p:spPr bwMode="auto">
          <a:xfrm>
            <a:off x="971550" y="5084763"/>
            <a:ext cx="1873250" cy="2143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System Bus</a:t>
            </a:r>
          </a:p>
        </p:txBody>
      </p:sp>
      <p:sp>
        <p:nvSpPr>
          <p:cNvPr id="1387526" name="Rectangle 6"/>
          <p:cNvSpPr>
            <a:spLocks noChangeArrowheads="1"/>
          </p:cNvSpPr>
          <p:nvPr/>
        </p:nvSpPr>
        <p:spPr bwMode="auto">
          <a:xfrm>
            <a:off x="3563938" y="1484313"/>
            <a:ext cx="4679950" cy="331311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7527" name="Rectangle 7"/>
          <p:cNvSpPr>
            <a:spLocks noChangeArrowheads="1"/>
          </p:cNvSpPr>
          <p:nvPr/>
        </p:nvSpPr>
        <p:spPr bwMode="auto">
          <a:xfrm>
            <a:off x="3635375" y="1557338"/>
            <a:ext cx="4537075" cy="1223962"/>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7528" name="Rectangle 8"/>
          <p:cNvSpPr>
            <a:spLocks noChangeArrowheads="1"/>
          </p:cNvSpPr>
          <p:nvPr/>
        </p:nvSpPr>
        <p:spPr bwMode="auto">
          <a:xfrm>
            <a:off x="3635375" y="2852738"/>
            <a:ext cx="4537075" cy="936625"/>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29" name="Rectangle 9"/>
          <p:cNvSpPr>
            <a:spLocks noChangeArrowheads="1"/>
          </p:cNvSpPr>
          <p:nvPr/>
        </p:nvSpPr>
        <p:spPr bwMode="auto">
          <a:xfrm>
            <a:off x="3635375" y="3860800"/>
            <a:ext cx="4537075" cy="863600"/>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0" name="Rectangle 10"/>
          <p:cNvSpPr>
            <a:spLocks noChangeArrowheads="1"/>
          </p:cNvSpPr>
          <p:nvPr/>
        </p:nvSpPr>
        <p:spPr bwMode="auto">
          <a:xfrm>
            <a:off x="3851275" y="1628775"/>
            <a:ext cx="9366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1" name="Rectangle 11"/>
          <p:cNvSpPr>
            <a:spLocks noChangeArrowheads="1"/>
          </p:cNvSpPr>
          <p:nvPr/>
        </p:nvSpPr>
        <p:spPr bwMode="auto">
          <a:xfrm>
            <a:off x="3851275" y="2205038"/>
            <a:ext cx="9366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2" name="Rectangle 12"/>
          <p:cNvSpPr>
            <a:spLocks noChangeArrowheads="1"/>
          </p:cNvSpPr>
          <p:nvPr/>
        </p:nvSpPr>
        <p:spPr bwMode="auto">
          <a:xfrm>
            <a:off x="5292725" y="2205038"/>
            <a:ext cx="9366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3" name="Rectangle 13"/>
          <p:cNvSpPr>
            <a:spLocks noChangeArrowheads="1"/>
          </p:cNvSpPr>
          <p:nvPr/>
        </p:nvSpPr>
        <p:spPr bwMode="auto">
          <a:xfrm>
            <a:off x="6659563" y="2205038"/>
            <a:ext cx="9366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4" name="Rectangle 14"/>
          <p:cNvSpPr>
            <a:spLocks noChangeArrowheads="1"/>
          </p:cNvSpPr>
          <p:nvPr/>
        </p:nvSpPr>
        <p:spPr bwMode="auto">
          <a:xfrm>
            <a:off x="3851275" y="3068638"/>
            <a:ext cx="9366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5" name="Rectangle 15"/>
          <p:cNvSpPr>
            <a:spLocks noChangeArrowheads="1"/>
          </p:cNvSpPr>
          <p:nvPr/>
        </p:nvSpPr>
        <p:spPr bwMode="auto">
          <a:xfrm>
            <a:off x="5292725" y="3068638"/>
            <a:ext cx="9366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6" name="Rectangle 16"/>
          <p:cNvSpPr>
            <a:spLocks noChangeArrowheads="1"/>
          </p:cNvSpPr>
          <p:nvPr/>
        </p:nvSpPr>
        <p:spPr bwMode="auto">
          <a:xfrm>
            <a:off x="6659563" y="3068638"/>
            <a:ext cx="9366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7" name="Rectangle 17"/>
          <p:cNvSpPr>
            <a:spLocks noChangeArrowheads="1"/>
          </p:cNvSpPr>
          <p:nvPr/>
        </p:nvSpPr>
        <p:spPr bwMode="auto">
          <a:xfrm>
            <a:off x="3851275" y="3933825"/>
            <a:ext cx="9366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8" name="Rectangle 18"/>
          <p:cNvSpPr>
            <a:spLocks noChangeArrowheads="1"/>
          </p:cNvSpPr>
          <p:nvPr/>
        </p:nvSpPr>
        <p:spPr bwMode="auto">
          <a:xfrm>
            <a:off x="6011863" y="3933825"/>
            <a:ext cx="936625" cy="431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39" name="Text Box 19"/>
          <p:cNvSpPr txBox="1">
            <a:spLocks noChangeArrowheads="1"/>
          </p:cNvSpPr>
          <p:nvPr/>
        </p:nvSpPr>
        <p:spPr bwMode="auto">
          <a:xfrm>
            <a:off x="2627313" y="1700213"/>
            <a:ext cx="2447925"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DMA-RCVD</a:t>
            </a:r>
          </a:p>
        </p:txBody>
      </p:sp>
      <p:sp>
        <p:nvSpPr>
          <p:cNvPr id="1387540" name="Text Box 20"/>
          <p:cNvSpPr txBox="1">
            <a:spLocks noChangeArrowheads="1"/>
          </p:cNvSpPr>
          <p:nvPr/>
        </p:nvSpPr>
        <p:spPr bwMode="auto">
          <a:xfrm>
            <a:off x="2627313" y="2276475"/>
            <a:ext cx="2447925"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DMA-FRAME</a:t>
            </a:r>
          </a:p>
        </p:txBody>
      </p:sp>
      <p:sp>
        <p:nvSpPr>
          <p:cNvPr id="1387541" name="Text Box 21"/>
          <p:cNvSpPr txBox="1">
            <a:spLocks noChangeArrowheads="1"/>
          </p:cNvSpPr>
          <p:nvPr/>
        </p:nvSpPr>
        <p:spPr bwMode="auto">
          <a:xfrm>
            <a:off x="4067175" y="2276475"/>
            <a:ext cx="2447925"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DMA-BUFFER</a:t>
            </a:r>
          </a:p>
        </p:txBody>
      </p:sp>
      <p:sp>
        <p:nvSpPr>
          <p:cNvPr id="1387542" name="Text Box 22"/>
          <p:cNvSpPr txBox="1">
            <a:spLocks noChangeArrowheads="1"/>
          </p:cNvSpPr>
          <p:nvPr/>
        </p:nvSpPr>
        <p:spPr bwMode="auto">
          <a:xfrm>
            <a:off x="5435600" y="2276475"/>
            <a:ext cx="2447925"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DMA-BIT</a:t>
            </a:r>
          </a:p>
        </p:txBody>
      </p:sp>
      <p:sp>
        <p:nvSpPr>
          <p:cNvPr id="1387543" name="Text Box 23"/>
          <p:cNvSpPr txBox="1">
            <a:spLocks noChangeArrowheads="1"/>
          </p:cNvSpPr>
          <p:nvPr/>
        </p:nvSpPr>
        <p:spPr bwMode="auto">
          <a:xfrm>
            <a:off x="2627313" y="3141663"/>
            <a:ext cx="2447925"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DMA-XMIT</a:t>
            </a:r>
          </a:p>
        </p:txBody>
      </p:sp>
      <p:sp>
        <p:nvSpPr>
          <p:cNvPr id="1387544" name="Text Box 24"/>
          <p:cNvSpPr txBox="1">
            <a:spLocks noChangeArrowheads="1"/>
          </p:cNvSpPr>
          <p:nvPr/>
        </p:nvSpPr>
        <p:spPr bwMode="auto">
          <a:xfrm>
            <a:off x="4067175" y="3141663"/>
            <a:ext cx="2447925"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XMIT-FRAME</a:t>
            </a:r>
          </a:p>
        </p:txBody>
      </p:sp>
      <p:sp>
        <p:nvSpPr>
          <p:cNvPr id="1387545" name="Text Box 25"/>
          <p:cNvSpPr txBox="1">
            <a:spLocks noChangeArrowheads="1"/>
          </p:cNvSpPr>
          <p:nvPr/>
        </p:nvSpPr>
        <p:spPr bwMode="auto">
          <a:xfrm>
            <a:off x="5435600" y="3141663"/>
            <a:ext cx="2447925"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XMIT-BIT</a:t>
            </a:r>
          </a:p>
        </p:txBody>
      </p:sp>
      <p:sp>
        <p:nvSpPr>
          <p:cNvPr id="1387546" name="Text Box 26"/>
          <p:cNvSpPr txBox="1">
            <a:spLocks noChangeArrowheads="1"/>
          </p:cNvSpPr>
          <p:nvPr/>
        </p:nvSpPr>
        <p:spPr bwMode="auto">
          <a:xfrm>
            <a:off x="2627313" y="4005263"/>
            <a:ext cx="2447925"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ENQUEUE</a:t>
            </a:r>
          </a:p>
        </p:txBody>
      </p:sp>
      <p:sp>
        <p:nvSpPr>
          <p:cNvPr id="1387547" name="Text Box 27"/>
          <p:cNvSpPr txBox="1">
            <a:spLocks noChangeArrowheads="1"/>
          </p:cNvSpPr>
          <p:nvPr/>
        </p:nvSpPr>
        <p:spPr bwMode="auto">
          <a:xfrm>
            <a:off x="4787900" y="4005263"/>
            <a:ext cx="2447925"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EXEC-UNIT</a:t>
            </a:r>
          </a:p>
        </p:txBody>
      </p:sp>
      <p:sp>
        <p:nvSpPr>
          <p:cNvPr id="1387548" name="Line 28"/>
          <p:cNvSpPr>
            <a:spLocks noChangeShapeType="1"/>
          </p:cNvSpPr>
          <p:nvPr/>
        </p:nvSpPr>
        <p:spPr bwMode="auto">
          <a:xfrm flipV="1">
            <a:off x="4356100" y="2060575"/>
            <a:ext cx="0" cy="144463"/>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49" name="Line 29"/>
          <p:cNvSpPr>
            <a:spLocks noChangeShapeType="1"/>
          </p:cNvSpPr>
          <p:nvPr/>
        </p:nvSpPr>
        <p:spPr bwMode="auto">
          <a:xfrm flipH="1">
            <a:off x="4787900" y="2420938"/>
            <a:ext cx="504825"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50" name="Line 30"/>
          <p:cNvSpPr>
            <a:spLocks noChangeShapeType="1"/>
          </p:cNvSpPr>
          <p:nvPr/>
        </p:nvSpPr>
        <p:spPr bwMode="auto">
          <a:xfrm flipH="1">
            <a:off x="6227763" y="2420938"/>
            <a:ext cx="4318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51" name="Line 31"/>
          <p:cNvSpPr>
            <a:spLocks noChangeShapeType="1"/>
          </p:cNvSpPr>
          <p:nvPr/>
        </p:nvSpPr>
        <p:spPr bwMode="auto">
          <a:xfrm>
            <a:off x="4787900" y="3284538"/>
            <a:ext cx="504825"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7552" name="Line 32"/>
          <p:cNvSpPr>
            <a:spLocks noChangeShapeType="1"/>
          </p:cNvSpPr>
          <p:nvPr/>
        </p:nvSpPr>
        <p:spPr bwMode="auto">
          <a:xfrm>
            <a:off x="6227763" y="3284538"/>
            <a:ext cx="4318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53" name="Line 33"/>
          <p:cNvSpPr>
            <a:spLocks noChangeShapeType="1"/>
          </p:cNvSpPr>
          <p:nvPr/>
        </p:nvSpPr>
        <p:spPr bwMode="auto">
          <a:xfrm>
            <a:off x="4356100" y="2708275"/>
            <a:ext cx="1439863" cy="0"/>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54" name="Line 34"/>
          <p:cNvSpPr>
            <a:spLocks noChangeShapeType="1"/>
          </p:cNvSpPr>
          <p:nvPr/>
        </p:nvSpPr>
        <p:spPr bwMode="auto">
          <a:xfrm>
            <a:off x="4356100" y="2636838"/>
            <a:ext cx="0" cy="7143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55" name="Line 35"/>
          <p:cNvSpPr>
            <a:spLocks noChangeShapeType="1"/>
          </p:cNvSpPr>
          <p:nvPr/>
        </p:nvSpPr>
        <p:spPr bwMode="auto">
          <a:xfrm>
            <a:off x="5795963" y="2636838"/>
            <a:ext cx="0" cy="7143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56" name="Line 36"/>
          <p:cNvSpPr>
            <a:spLocks noChangeShapeType="1"/>
          </p:cNvSpPr>
          <p:nvPr/>
        </p:nvSpPr>
        <p:spPr bwMode="auto">
          <a:xfrm>
            <a:off x="4356100" y="3500438"/>
            <a:ext cx="0" cy="730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57" name="Line 37"/>
          <p:cNvSpPr>
            <a:spLocks noChangeShapeType="1"/>
          </p:cNvSpPr>
          <p:nvPr/>
        </p:nvSpPr>
        <p:spPr bwMode="auto">
          <a:xfrm>
            <a:off x="5795963" y="3500438"/>
            <a:ext cx="0" cy="730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58" name="Line 38"/>
          <p:cNvSpPr>
            <a:spLocks noChangeShapeType="1"/>
          </p:cNvSpPr>
          <p:nvPr/>
        </p:nvSpPr>
        <p:spPr bwMode="auto">
          <a:xfrm>
            <a:off x="4356100" y="3573463"/>
            <a:ext cx="2087563" cy="0"/>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59" name="Line 39"/>
          <p:cNvSpPr>
            <a:spLocks noChangeShapeType="1"/>
          </p:cNvSpPr>
          <p:nvPr/>
        </p:nvSpPr>
        <p:spPr bwMode="auto">
          <a:xfrm>
            <a:off x="5003800" y="2708275"/>
            <a:ext cx="0" cy="865188"/>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7560" name="Line 40"/>
          <p:cNvSpPr>
            <a:spLocks noChangeShapeType="1"/>
          </p:cNvSpPr>
          <p:nvPr/>
        </p:nvSpPr>
        <p:spPr bwMode="auto">
          <a:xfrm>
            <a:off x="6443663" y="3573463"/>
            <a:ext cx="0" cy="360362"/>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61" name="Line 41"/>
          <p:cNvSpPr>
            <a:spLocks noChangeShapeType="1"/>
          </p:cNvSpPr>
          <p:nvPr/>
        </p:nvSpPr>
        <p:spPr bwMode="auto">
          <a:xfrm>
            <a:off x="5148263" y="4076700"/>
            <a:ext cx="503237"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62" name="Line 42"/>
          <p:cNvSpPr>
            <a:spLocks noChangeShapeType="1"/>
          </p:cNvSpPr>
          <p:nvPr/>
        </p:nvSpPr>
        <p:spPr bwMode="auto">
          <a:xfrm>
            <a:off x="5148263" y="4292600"/>
            <a:ext cx="503237"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63" name="Line 43"/>
          <p:cNvSpPr>
            <a:spLocks noChangeShapeType="1"/>
          </p:cNvSpPr>
          <p:nvPr/>
        </p:nvSpPr>
        <p:spPr bwMode="auto">
          <a:xfrm>
            <a:off x="5651500" y="4076700"/>
            <a:ext cx="0" cy="2159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64" name="Line 44"/>
          <p:cNvSpPr>
            <a:spLocks noChangeShapeType="1"/>
          </p:cNvSpPr>
          <p:nvPr/>
        </p:nvSpPr>
        <p:spPr bwMode="auto">
          <a:xfrm>
            <a:off x="5580063" y="4076700"/>
            <a:ext cx="0" cy="2159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65" name="Line 45"/>
          <p:cNvSpPr>
            <a:spLocks noChangeShapeType="1"/>
          </p:cNvSpPr>
          <p:nvPr/>
        </p:nvSpPr>
        <p:spPr bwMode="auto">
          <a:xfrm>
            <a:off x="5508625" y="4076700"/>
            <a:ext cx="0" cy="2159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66" name="Line 46"/>
          <p:cNvSpPr>
            <a:spLocks noChangeShapeType="1"/>
          </p:cNvSpPr>
          <p:nvPr/>
        </p:nvSpPr>
        <p:spPr bwMode="auto">
          <a:xfrm>
            <a:off x="5435600" y="4076700"/>
            <a:ext cx="0" cy="2159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67" name="Line 47"/>
          <p:cNvSpPr>
            <a:spLocks noChangeShapeType="1"/>
          </p:cNvSpPr>
          <p:nvPr/>
        </p:nvSpPr>
        <p:spPr bwMode="auto">
          <a:xfrm>
            <a:off x="4787900" y="4149725"/>
            <a:ext cx="504825"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68" name="Line 48"/>
          <p:cNvSpPr>
            <a:spLocks noChangeShapeType="1"/>
          </p:cNvSpPr>
          <p:nvPr/>
        </p:nvSpPr>
        <p:spPr bwMode="auto">
          <a:xfrm>
            <a:off x="5651500" y="4149725"/>
            <a:ext cx="360363"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69" name="Text Box 49"/>
          <p:cNvSpPr txBox="1">
            <a:spLocks noChangeArrowheads="1"/>
          </p:cNvSpPr>
          <p:nvPr/>
        </p:nvSpPr>
        <p:spPr bwMode="auto">
          <a:xfrm>
            <a:off x="6227763" y="1557338"/>
            <a:ext cx="2087562"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Receive Unit</a:t>
            </a:r>
          </a:p>
        </p:txBody>
      </p:sp>
      <p:sp>
        <p:nvSpPr>
          <p:cNvPr id="1387570" name="Text Box 50"/>
          <p:cNvSpPr txBox="1">
            <a:spLocks noChangeArrowheads="1"/>
          </p:cNvSpPr>
          <p:nvPr/>
        </p:nvSpPr>
        <p:spPr bwMode="auto">
          <a:xfrm>
            <a:off x="6227763" y="3573463"/>
            <a:ext cx="2087562"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Transmit Unit</a:t>
            </a:r>
          </a:p>
        </p:txBody>
      </p:sp>
      <p:sp>
        <p:nvSpPr>
          <p:cNvPr id="1387571" name="Text Box 51"/>
          <p:cNvSpPr txBox="1">
            <a:spLocks noChangeArrowheads="1"/>
          </p:cNvSpPr>
          <p:nvPr/>
        </p:nvSpPr>
        <p:spPr bwMode="auto">
          <a:xfrm>
            <a:off x="6227763" y="4508500"/>
            <a:ext cx="2087562"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Execute Unit</a:t>
            </a:r>
          </a:p>
        </p:txBody>
      </p:sp>
      <p:sp>
        <p:nvSpPr>
          <p:cNvPr id="1387572" name="Text Box 52"/>
          <p:cNvSpPr txBox="1">
            <a:spLocks noChangeArrowheads="1"/>
          </p:cNvSpPr>
          <p:nvPr/>
        </p:nvSpPr>
        <p:spPr bwMode="auto">
          <a:xfrm>
            <a:off x="6372225" y="4868863"/>
            <a:ext cx="2087563" cy="3968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Network Coprocessor</a:t>
            </a:r>
          </a:p>
        </p:txBody>
      </p:sp>
      <p:sp>
        <p:nvSpPr>
          <p:cNvPr id="1387573" name="Line 53"/>
          <p:cNvSpPr>
            <a:spLocks noChangeShapeType="1"/>
          </p:cNvSpPr>
          <p:nvPr/>
        </p:nvSpPr>
        <p:spPr bwMode="auto">
          <a:xfrm flipH="1">
            <a:off x="2555875" y="1989138"/>
            <a:ext cx="1008063" cy="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74" name="Line 54"/>
          <p:cNvSpPr>
            <a:spLocks noChangeShapeType="1"/>
          </p:cNvSpPr>
          <p:nvPr/>
        </p:nvSpPr>
        <p:spPr bwMode="auto">
          <a:xfrm flipH="1">
            <a:off x="2555875" y="4365625"/>
            <a:ext cx="1008063" cy="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75" name="Line 55"/>
          <p:cNvSpPr>
            <a:spLocks noChangeShapeType="1"/>
          </p:cNvSpPr>
          <p:nvPr/>
        </p:nvSpPr>
        <p:spPr bwMode="auto">
          <a:xfrm flipH="1">
            <a:off x="2555875" y="3213100"/>
            <a:ext cx="1008063" cy="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76" name="Line 56"/>
          <p:cNvSpPr>
            <a:spLocks noChangeShapeType="1"/>
          </p:cNvSpPr>
          <p:nvPr/>
        </p:nvSpPr>
        <p:spPr bwMode="auto">
          <a:xfrm flipH="1">
            <a:off x="2051050" y="2349500"/>
            <a:ext cx="503238" cy="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7577" name="Line 57"/>
          <p:cNvSpPr>
            <a:spLocks noChangeShapeType="1"/>
          </p:cNvSpPr>
          <p:nvPr/>
        </p:nvSpPr>
        <p:spPr bwMode="auto">
          <a:xfrm flipH="1">
            <a:off x="2051050" y="3716338"/>
            <a:ext cx="503238" cy="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7578" name="Rectangle 58"/>
          <p:cNvSpPr>
            <a:spLocks noChangeArrowheads="1"/>
          </p:cNvSpPr>
          <p:nvPr/>
        </p:nvSpPr>
        <p:spPr bwMode="auto">
          <a:xfrm>
            <a:off x="1403350" y="2133600"/>
            <a:ext cx="647700" cy="574675"/>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79" name="Rectangle 59"/>
          <p:cNvSpPr>
            <a:spLocks noChangeArrowheads="1"/>
          </p:cNvSpPr>
          <p:nvPr/>
        </p:nvSpPr>
        <p:spPr bwMode="auto">
          <a:xfrm>
            <a:off x="1403350" y="3500438"/>
            <a:ext cx="647700" cy="574675"/>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80" name="Text Box 60"/>
          <p:cNvSpPr txBox="1">
            <a:spLocks noChangeArrowheads="1"/>
          </p:cNvSpPr>
          <p:nvPr/>
        </p:nvSpPr>
        <p:spPr bwMode="auto">
          <a:xfrm>
            <a:off x="107950" y="2276475"/>
            <a:ext cx="2303463"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Host CPU</a:t>
            </a:r>
          </a:p>
        </p:txBody>
      </p:sp>
      <p:sp>
        <p:nvSpPr>
          <p:cNvPr id="1387581" name="Text Box 61"/>
          <p:cNvSpPr txBox="1">
            <a:spLocks noChangeArrowheads="1"/>
          </p:cNvSpPr>
          <p:nvPr/>
        </p:nvSpPr>
        <p:spPr bwMode="auto">
          <a:xfrm>
            <a:off x="107950" y="3644900"/>
            <a:ext cx="2303463"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Memory</a:t>
            </a:r>
          </a:p>
        </p:txBody>
      </p:sp>
      <p:sp>
        <p:nvSpPr>
          <p:cNvPr id="1387582" name="Text Box 62"/>
          <p:cNvSpPr txBox="1">
            <a:spLocks noChangeArrowheads="1"/>
          </p:cNvSpPr>
          <p:nvPr/>
        </p:nvSpPr>
        <p:spPr bwMode="auto">
          <a:xfrm>
            <a:off x="7092950" y="2349500"/>
            <a:ext cx="2303463"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RXD</a:t>
            </a:r>
          </a:p>
        </p:txBody>
      </p:sp>
      <p:sp>
        <p:nvSpPr>
          <p:cNvPr id="1387583" name="Line 63"/>
          <p:cNvSpPr>
            <a:spLocks noChangeShapeType="1"/>
          </p:cNvSpPr>
          <p:nvPr/>
        </p:nvSpPr>
        <p:spPr bwMode="auto">
          <a:xfrm flipH="1">
            <a:off x="7740650" y="2276475"/>
            <a:ext cx="6477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84" name="Line 64"/>
          <p:cNvSpPr>
            <a:spLocks noChangeShapeType="1"/>
          </p:cNvSpPr>
          <p:nvPr/>
        </p:nvSpPr>
        <p:spPr bwMode="auto">
          <a:xfrm flipH="1">
            <a:off x="7740650" y="2492375"/>
            <a:ext cx="6477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85" name="Line 65"/>
          <p:cNvSpPr>
            <a:spLocks noChangeShapeType="1"/>
          </p:cNvSpPr>
          <p:nvPr/>
        </p:nvSpPr>
        <p:spPr bwMode="auto">
          <a:xfrm>
            <a:off x="7812088" y="3141663"/>
            <a:ext cx="6477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86" name="Line 66"/>
          <p:cNvSpPr>
            <a:spLocks noChangeShapeType="1"/>
          </p:cNvSpPr>
          <p:nvPr/>
        </p:nvSpPr>
        <p:spPr bwMode="auto">
          <a:xfrm>
            <a:off x="7812088" y="3357563"/>
            <a:ext cx="6477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87" name="Line 67"/>
          <p:cNvSpPr>
            <a:spLocks noChangeShapeType="1"/>
          </p:cNvSpPr>
          <p:nvPr/>
        </p:nvSpPr>
        <p:spPr bwMode="auto">
          <a:xfrm flipH="1">
            <a:off x="7092950" y="4005263"/>
            <a:ext cx="1366838"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88" name="Line 68"/>
          <p:cNvSpPr>
            <a:spLocks noChangeShapeType="1"/>
          </p:cNvSpPr>
          <p:nvPr/>
        </p:nvSpPr>
        <p:spPr bwMode="auto">
          <a:xfrm flipH="1">
            <a:off x="7092950" y="4221163"/>
            <a:ext cx="1366838"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7589" name="Text Box 69"/>
          <p:cNvSpPr txBox="1">
            <a:spLocks noChangeArrowheads="1"/>
          </p:cNvSpPr>
          <p:nvPr/>
        </p:nvSpPr>
        <p:spPr bwMode="auto">
          <a:xfrm>
            <a:off x="7092950" y="2133600"/>
            <a:ext cx="2303463"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RXE</a:t>
            </a:r>
          </a:p>
        </p:txBody>
      </p:sp>
      <p:sp>
        <p:nvSpPr>
          <p:cNvPr id="1387590" name="Text Box 70"/>
          <p:cNvSpPr txBox="1">
            <a:spLocks noChangeArrowheads="1"/>
          </p:cNvSpPr>
          <p:nvPr/>
        </p:nvSpPr>
        <p:spPr bwMode="auto">
          <a:xfrm>
            <a:off x="7092950" y="2997200"/>
            <a:ext cx="2303463"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TXD</a:t>
            </a:r>
          </a:p>
        </p:txBody>
      </p:sp>
      <p:sp>
        <p:nvSpPr>
          <p:cNvPr id="1387591" name="Text Box 71"/>
          <p:cNvSpPr txBox="1">
            <a:spLocks noChangeArrowheads="1"/>
          </p:cNvSpPr>
          <p:nvPr/>
        </p:nvSpPr>
        <p:spPr bwMode="auto">
          <a:xfrm>
            <a:off x="7092950" y="3213100"/>
            <a:ext cx="2303463"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TXE</a:t>
            </a:r>
          </a:p>
        </p:txBody>
      </p:sp>
      <p:sp>
        <p:nvSpPr>
          <p:cNvPr id="1387592" name="Text Box 72"/>
          <p:cNvSpPr txBox="1">
            <a:spLocks noChangeArrowheads="1"/>
          </p:cNvSpPr>
          <p:nvPr/>
        </p:nvSpPr>
        <p:spPr bwMode="auto">
          <a:xfrm>
            <a:off x="7092950" y="3860800"/>
            <a:ext cx="2303463"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CRS</a:t>
            </a:r>
          </a:p>
        </p:txBody>
      </p:sp>
      <p:sp>
        <p:nvSpPr>
          <p:cNvPr id="1387593" name="Text Box 73"/>
          <p:cNvSpPr txBox="1">
            <a:spLocks noChangeArrowheads="1"/>
          </p:cNvSpPr>
          <p:nvPr/>
        </p:nvSpPr>
        <p:spPr bwMode="auto">
          <a:xfrm>
            <a:off x="7092950" y="4076700"/>
            <a:ext cx="2303463" cy="2444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000" b="0">
                <a:latin typeface="Arial" charset="0"/>
                <a:cs typeface="+mn-cs"/>
              </a:rPr>
              <a:t>CDT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a:spLocks noGrp="1"/>
          </p:cNvSpPr>
          <p:nvPr>
            <p:ph type="ftr" sz="quarter" idx="10"/>
          </p:nvPr>
        </p:nvSpPr>
        <p:spPr/>
        <p:txBody>
          <a:bodyPr/>
          <a:lstStyle/>
          <a:p>
            <a:pPr>
              <a:defRPr/>
            </a:pPr>
            <a:r>
              <a:rPr lang="en-US"/>
              <a:t>(c)  Giovanni De Micheli</a:t>
            </a:r>
          </a:p>
        </p:txBody>
      </p:sp>
      <p:sp>
        <p:nvSpPr>
          <p:cNvPr id="22" name="Slide Number Placeholder 4"/>
          <p:cNvSpPr>
            <a:spLocks noGrp="1"/>
          </p:cNvSpPr>
          <p:nvPr>
            <p:ph type="sldNum" sz="quarter" idx="11"/>
          </p:nvPr>
        </p:nvSpPr>
        <p:spPr/>
        <p:txBody>
          <a:bodyPr/>
          <a:lstStyle/>
          <a:p>
            <a:pPr>
              <a:defRPr/>
            </a:pPr>
            <a:fld id="{B0A253F8-6DBC-F446-B322-A7602BB8BFE7}" type="slidenum">
              <a:rPr lang="en-US"/>
              <a:pPr>
                <a:defRPr/>
              </a:pPr>
              <a:t>27</a:t>
            </a:fld>
            <a:endParaRPr lang="en-US"/>
          </a:p>
        </p:txBody>
      </p:sp>
      <p:sp>
        <p:nvSpPr>
          <p:cNvPr id="1388566" name="Rectangle 22"/>
          <p:cNvSpPr>
            <a:spLocks noChangeArrowheads="1"/>
          </p:cNvSpPr>
          <p:nvPr/>
        </p:nvSpPr>
        <p:spPr bwMode="auto">
          <a:xfrm>
            <a:off x="2779713" y="2919413"/>
            <a:ext cx="431800" cy="576262"/>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8547" name="Rectangle 3"/>
          <p:cNvSpPr>
            <a:spLocks noChangeArrowheads="1"/>
          </p:cNvSpPr>
          <p:nvPr/>
        </p:nvSpPr>
        <p:spPr bwMode="auto">
          <a:xfrm>
            <a:off x="3276600" y="1628775"/>
            <a:ext cx="2447925" cy="431800"/>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8548" name="Line 4"/>
          <p:cNvSpPr>
            <a:spLocks noChangeShapeType="1"/>
          </p:cNvSpPr>
          <p:nvPr/>
        </p:nvSpPr>
        <p:spPr bwMode="auto">
          <a:xfrm flipV="1">
            <a:off x="2051050" y="2565400"/>
            <a:ext cx="5041900" cy="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8550" name="Rectangle 6"/>
          <p:cNvSpPr>
            <a:spLocks noChangeArrowheads="1"/>
          </p:cNvSpPr>
          <p:nvPr/>
        </p:nvSpPr>
        <p:spPr bwMode="auto">
          <a:xfrm>
            <a:off x="5795963" y="2924175"/>
            <a:ext cx="431800" cy="576263"/>
          </a:xfrm>
          <a:prstGeom prst="rect">
            <a:avLst/>
          </a:prstGeom>
          <a:solidFill>
            <a:srgbClr val="FFFF99"/>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8551" name="Rectangle 7"/>
          <p:cNvSpPr>
            <a:spLocks noChangeArrowheads="1"/>
          </p:cNvSpPr>
          <p:nvPr/>
        </p:nvSpPr>
        <p:spPr bwMode="auto">
          <a:xfrm>
            <a:off x="4284663" y="2924175"/>
            <a:ext cx="431800" cy="576263"/>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8552" name="Line 8"/>
          <p:cNvSpPr>
            <a:spLocks noChangeShapeType="1"/>
          </p:cNvSpPr>
          <p:nvPr/>
        </p:nvSpPr>
        <p:spPr bwMode="auto">
          <a:xfrm>
            <a:off x="4500563" y="2060575"/>
            <a:ext cx="0" cy="504825"/>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88553" name="Line 9"/>
          <p:cNvSpPr>
            <a:spLocks noChangeShapeType="1"/>
          </p:cNvSpPr>
          <p:nvPr/>
        </p:nvSpPr>
        <p:spPr bwMode="auto">
          <a:xfrm>
            <a:off x="4500563" y="2565400"/>
            <a:ext cx="0" cy="358775"/>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8554" name="Line 10"/>
          <p:cNvSpPr>
            <a:spLocks noChangeShapeType="1"/>
          </p:cNvSpPr>
          <p:nvPr/>
        </p:nvSpPr>
        <p:spPr bwMode="auto">
          <a:xfrm>
            <a:off x="6011863" y="2565400"/>
            <a:ext cx="0" cy="358775"/>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8555" name="Line 11"/>
          <p:cNvSpPr>
            <a:spLocks noChangeShapeType="1"/>
          </p:cNvSpPr>
          <p:nvPr/>
        </p:nvSpPr>
        <p:spPr bwMode="auto">
          <a:xfrm>
            <a:off x="2987675" y="2565400"/>
            <a:ext cx="0" cy="358775"/>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88556" name="Text Box 12"/>
          <p:cNvSpPr txBox="1">
            <a:spLocks noChangeArrowheads="1"/>
          </p:cNvSpPr>
          <p:nvPr/>
        </p:nvSpPr>
        <p:spPr bwMode="auto">
          <a:xfrm>
            <a:off x="3024188" y="3040063"/>
            <a:ext cx="1873250"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latin typeface="Arial" charset="0"/>
                <a:cs typeface="+mn-cs"/>
              </a:rPr>
              <a:t>P2</a:t>
            </a:r>
          </a:p>
        </p:txBody>
      </p:sp>
      <p:sp>
        <p:nvSpPr>
          <p:cNvPr id="1388557" name="Text Box 13"/>
          <p:cNvSpPr txBox="1">
            <a:spLocks noChangeArrowheads="1"/>
          </p:cNvSpPr>
          <p:nvPr/>
        </p:nvSpPr>
        <p:spPr bwMode="auto">
          <a:xfrm>
            <a:off x="4643438" y="3068638"/>
            <a:ext cx="1873250"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solidFill>
                  <a:schemeClr val="bg2"/>
                </a:solidFill>
                <a:latin typeface="Arial" charset="0"/>
                <a:cs typeface="+mn-cs"/>
              </a:rPr>
              <a:t>P3</a:t>
            </a:r>
          </a:p>
        </p:txBody>
      </p:sp>
      <p:sp>
        <p:nvSpPr>
          <p:cNvPr id="1388558" name="Text Box 14"/>
          <p:cNvSpPr txBox="1">
            <a:spLocks noChangeArrowheads="1"/>
          </p:cNvSpPr>
          <p:nvPr/>
        </p:nvSpPr>
        <p:spPr bwMode="auto">
          <a:xfrm>
            <a:off x="3132138" y="1700213"/>
            <a:ext cx="1873250"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latin typeface="Arial" charset="0"/>
                <a:cs typeface="+mn-cs"/>
              </a:rPr>
              <a:t>MEMORY</a:t>
            </a:r>
          </a:p>
        </p:txBody>
      </p:sp>
      <p:sp>
        <p:nvSpPr>
          <p:cNvPr id="1388559" name="Text Box 15"/>
          <p:cNvSpPr txBox="1">
            <a:spLocks noChangeArrowheads="1"/>
          </p:cNvSpPr>
          <p:nvPr/>
        </p:nvSpPr>
        <p:spPr bwMode="auto">
          <a:xfrm>
            <a:off x="1763713" y="3500438"/>
            <a:ext cx="1871662" cy="9509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always</a:t>
            </a:r>
          </a:p>
          <a:p>
            <a:pPr>
              <a:spcBef>
                <a:spcPct val="50000"/>
              </a:spcBef>
              <a:defRPr/>
            </a:pPr>
            <a:r>
              <a:rPr lang="en-US" sz="800" b="0">
                <a:latin typeface="Arial" charset="0"/>
                <a:cs typeface="+mn-cs"/>
              </a:rPr>
              <a:t>begin</a:t>
            </a:r>
          </a:p>
          <a:p>
            <a:pPr>
              <a:spcBef>
                <a:spcPct val="50000"/>
              </a:spcBef>
              <a:defRPr/>
            </a:pPr>
            <a:r>
              <a:rPr lang="en-US" sz="800" b="0">
                <a:latin typeface="Arial" charset="0"/>
                <a:cs typeface="+mn-cs"/>
              </a:rPr>
              <a:t>   write bus</a:t>
            </a:r>
          </a:p>
          <a:p>
            <a:pPr>
              <a:spcBef>
                <a:spcPct val="50000"/>
              </a:spcBef>
              <a:defRPr/>
            </a:pPr>
            <a:r>
              <a:rPr lang="en-US" sz="800" b="0">
                <a:latin typeface="Arial" charset="0"/>
                <a:cs typeface="+mn-cs"/>
              </a:rPr>
              <a:t>   receive data</a:t>
            </a:r>
          </a:p>
          <a:p>
            <a:pPr>
              <a:spcBef>
                <a:spcPct val="50000"/>
              </a:spcBef>
              <a:defRPr/>
            </a:pPr>
            <a:r>
              <a:rPr lang="en-US" sz="800" b="0">
                <a:latin typeface="Arial" charset="0"/>
                <a:cs typeface="+mn-cs"/>
              </a:rPr>
              <a:t>end</a:t>
            </a:r>
          </a:p>
        </p:txBody>
      </p:sp>
      <p:sp>
        <p:nvSpPr>
          <p:cNvPr id="1388560" name="Text Box 16"/>
          <p:cNvSpPr txBox="1">
            <a:spLocks noChangeArrowheads="1"/>
          </p:cNvSpPr>
          <p:nvPr/>
        </p:nvSpPr>
        <p:spPr bwMode="auto">
          <a:xfrm>
            <a:off x="3276600" y="3500438"/>
            <a:ext cx="1871663" cy="11350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always</a:t>
            </a:r>
          </a:p>
          <a:p>
            <a:pPr>
              <a:spcBef>
                <a:spcPct val="50000"/>
              </a:spcBef>
              <a:defRPr/>
            </a:pPr>
            <a:r>
              <a:rPr lang="en-US" sz="800" b="0">
                <a:latin typeface="Arial" charset="0"/>
                <a:cs typeface="+mn-cs"/>
              </a:rPr>
              <a:t>begin</a:t>
            </a:r>
          </a:p>
          <a:p>
            <a:pPr>
              <a:spcBef>
                <a:spcPct val="50000"/>
              </a:spcBef>
              <a:defRPr/>
            </a:pPr>
            <a:r>
              <a:rPr lang="en-US" sz="800" b="0">
                <a:latin typeface="Arial" charset="0"/>
                <a:cs typeface="+mn-cs"/>
              </a:rPr>
              <a:t>   initialize</a:t>
            </a:r>
          </a:p>
          <a:p>
            <a:pPr>
              <a:spcBef>
                <a:spcPct val="50000"/>
              </a:spcBef>
              <a:defRPr/>
            </a:pPr>
            <a:r>
              <a:rPr lang="en-US" sz="800" b="0">
                <a:latin typeface="Arial" charset="0"/>
                <a:cs typeface="+mn-cs"/>
              </a:rPr>
              <a:t>   wait ( tr ready )</a:t>
            </a:r>
          </a:p>
          <a:p>
            <a:pPr>
              <a:spcBef>
                <a:spcPct val="50000"/>
              </a:spcBef>
              <a:defRPr/>
            </a:pPr>
            <a:r>
              <a:rPr lang="en-US" sz="800" b="0">
                <a:latin typeface="Arial" charset="0"/>
                <a:cs typeface="+mn-cs"/>
              </a:rPr>
              <a:t>   read bus</a:t>
            </a:r>
          </a:p>
          <a:p>
            <a:pPr>
              <a:spcBef>
                <a:spcPct val="50000"/>
              </a:spcBef>
              <a:defRPr/>
            </a:pPr>
            <a:r>
              <a:rPr lang="en-US" sz="800" b="0">
                <a:latin typeface="Arial" charset="0"/>
                <a:cs typeface="+mn-cs"/>
              </a:rPr>
              <a:t>end</a:t>
            </a:r>
          </a:p>
        </p:txBody>
      </p:sp>
      <p:sp>
        <p:nvSpPr>
          <p:cNvPr id="1388561" name="Text Box 17"/>
          <p:cNvSpPr txBox="1">
            <a:spLocks noChangeArrowheads="1"/>
          </p:cNvSpPr>
          <p:nvPr/>
        </p:nvSpPr>
        <p:spPr bwMode="auto">
          <a:xfrm>
            <a:off x="4787900" y="3500438"/>
            <a:ext cx="1944688" cy="9509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always</a:t>
            </a:r>
          </a:p>
          <a:p>
            <a:pPr>
              <a:spcBef>
                <a:spcPct val="50000"/>
              </a:spcBef>
              <a:defRPr/>
            </a:pPr>
            <a:r>
              <a:rPr lang="en-US" sz="800" b="0">
                <a:latin typeface="Arial" charset="0"/>
                <a:cs typeface="+mn-cs"/>
              </a:rPr>
              <a:t>begin</a:t>
            </a:r>
          </a:p>
          <a:p>
            <a:pPr>
              <a:spcBef>
                <a:spcPct val="50000"/>
              </a:spcBef>
              <a:defRPr/>
            </a:pPr>
            <a:r>
              <a:rPr lang="en-US" sz="800" b="0">
                <a:latin typeface="Arial" charset="0"/>
                <a:cs typeface="+mn-cs"/>
              </a:rPr>
              <a:t>   wait ( free bus )</a:t>
            </a:r>
          </a:p>
          <a:p>
            <a:pPr>
              <a:spcBef>
                <a:spcPct val="50000"/>
              </a:spcBef>
              <a:defRPr/>
            </a:pPr>
            <a:r>
              <a:rPr lang="en-US" sz="800" b="0">
                <a:latin typeface="Arial" charset="0"/>
                <a:cs typeface="+mn-cs"/>
              </a:rPr>
              <a:t>   read bus</a:t>
            </a:r>
          </a:p>
          <a:p>
            <a:pPr>
              <a:spcBef>
                <a:spcPct val="50000"/>
              </a:spcBef>
              <a:defRPr/>
            </a:pPr>
            <a:r>
              <a:rPr lang="en-US" sz="800" b="0">
                <a:latin typeface="Arial" charset="0"/>
                <a:cs typeface="+mn-cs"/>
              </a:rPr>
              <a:t>end</a:t>
            </a:r>
          </a:p>
        </p:txBody>
      </p:sp>
      <p:sp>
        <p:nvSpPr>
          <p:cNvPr id="1388562" name="Text Box 18"/>
          <p:cNvSpPr txBox="1">
            <a:spLocks noChangeArrowheads="1"/>
          </p:cNvSpPr>
          <p:nvPr/>
        </p:nvSpPr>
        <p:spPr bwMode="auto">
          <a:xfrm>
            <a:off x="2843213" y="4783138"/>
            <a:ext cx="3241675" cy="14366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200" b="0">
                <a:latin typeface="Arial" charset="0"/>
                <a:cs typeface="+mn-cs"/>
              </a:rPr>
              <a:t> </a:t>
            </a:r>
            <a:r>
              <a:rPr lang="en-US" sz="1600" b="0">
                <a:latin typeface="Arial" charset="0"/>
                <a:cs typeface="+mn-cs"/>
              </a:rPr>
              <a:t>p = p1 </a:t>
            </a:r>
            <a:r>
              <a:rPr lang="he-IL" sz="1600" b="0">
                <a:latin typeface="Arial" charset="0"/>
                <a:cs typeface="Arial" charset="0"/>
              </a:rPr>
              <a:t>װ</a:t>
            </a:r>
            <a:r>
              <a:rPr lang="en-US" sz="1600" b="0">
                <a:latin typeface="Arial" charset="0"/>
                <a:cs typeface="Arial" charset="0"/>
              </a:rPr>
              <a:t> p2 </a:t>
            </a:r>
            <a:r>
              <a:rPr lang="he-IL" sz="1600" b="0">
                <a:latin typeface="Arial" charset="0"/>
                <a:cs typeface="Arial" charset="0"/>
              </a:rPr>
              <a:t>װ</a:t>
            </a:r>
            <a:r>
              <a:rPr lang="en-US" sz="1600" b="0">
                <a:latin typeface="Arial" charset="0"/>
                <a:cs typeface="Arial" charset="0"/>
              </a:rPr>
              <a:t> p3</a:t>
            </a:r>
          </a:p>
          <a:p>
            <a:pPr>
              <a:spcBef>
                <a:spcPct val="50000"/>
              </a:spcBef>
              <a:defRPr/>
            </a:pPr>
            <a:r>
              <a:rPr lang="en-US" sz="1600" b="0">
                <a:latin typeface="Arial" charset="0"/>
                <a:cs typeface="Arial" charset="0"/>
              </a:rPr>
              <a:t> p1 = [a.0]</a:t>
            </a:r>
            <a:r>
              <a:rPr lang="el-GR" sz="1600" b="0" baseline="30000">
                <a:latin typeface="Arial" charset="0"/>
                <a:cs typeface="Arial" charset="0"/>
              </a:rPr>
              <a:t>ω</a:t>
            </a:r>
            <a:endParaRPr lang="en-US" sz="1600" b="0" baseline="30000">
              <a:latin typeface="Arial" charset="0"/>
              <a:cs typeface="Arial" charset="0"/>
            </a:endParaRPr>
          </a:p>
          <a:p>
            <a:pPr>
              <a:spcBef>
                <a:spcPct val="50000"/>
              </a:spcBef>
              <a:defRPr/>
            </a:pPr>
            <a:r>
              <a:rPr lang="en-US" sz="1600" b="0">
                <a:latin typeface="Arial" charset="0"/>
                <a:cs typeface="Arial" charset="0"/>
              </a:rPr>
              <a:t> p2 = [0.(c:0)*.a]</a:t>
            </a:r>
            <a:r>
              <a:rPr lang="el-GR" sz="1600" b="0" baseline="30000">
                <a:latin typeface="Arial" charset="0"/>
                <a:cs typeface="+mn-cs"/>
              </a:rPr>
              <a:t>ω</a:t>
            </a:r>
            <a:endParaRPr lang="en-US" sz="1600" b="0" baseline="30000">
              <a:latin typeface="Arial" charset="0"/>
              <a:cs typeface="Arial" charset="0"/>
            </a:endParaRPr>
          </a:p>
          <a:p>
            <a:pPr>
              <a:spcBef>
                <a:spcPct val="50000"/>
              </a:spcBef>
              <a:defRPr/>
            </a:pPr>
            <a:r>
              <a:rPr lang="en-US" sz="1600" b="0">
                <a:latin typeface="Arial" charset="0"/>
                <a:cs typeface="Arial" charset="0"/>
              </a:rPr>
              <a:t> </a:t>
            </a:r>
            <a:r>
              <a:rPr lang="en-US" sz="1600" b="0">
                <a:solidFill>
                  <a:schemeClr val="tx2"/>
                </a:solidFill>
                <a:latin typeface="Arial" charset="0"/>
                <a:cs typeface="Arial" charset="0"/>
              </a:rPr>
              <a:t>p3 = [(x:0)*.a]</a:t>
            </a:r>
            <a:r>
              <a:rPr lang="el-GR" sz="1600" b="0" baseline="30000">
                <a:solidFill>
                  <a:schemeClr val="tx2"/>
                </a:solidFill>
                <a:latin typeface="Arial" charset="0"/>
                <a:cs typeface="+mn-cs"/>
              </a:rPr>
              <a:t>ω</a:t>
            </a:r>
          </a:p>
        </p:txBody>
      </p:sp>
      <p:sp>
        <p:nvSpPr>
          <p:cNvPr id="1388563" name="Rectangle 19"/>
          <p:cNvSpPr>
            <a:spLocks noGrp="1" noChangeArrowheads="1"/>
          </p:cNvSpPr>
          <p:nvPr>
            <p:ph type="title"/>
          </p:nvPr>
        </p:nvSpPr>
        <p:spPr>
          <a:xfrm>
            <a:off x="684213" y="0"/>
            <a:ext cx="7772400" cy="903288"/>
          </a:xfrm>
        </p:spPr>
        <p:txBody>
          <a:bodyPr/>
          <a:lstStyle/>
          <a:p>
            <a:pPr>
              <a:defRPr/>
            </a:pPr>
            <a:r>
              <a:rPr lang="en-US">
                <a:cs typeface="+mj-cs"/>
              </a:rPr>
              <a:t>Example of design problem</a:t>
            </a:r>
            <a:br>
              <a:rPr lang="en-US">
                <a:cs typeface="+mj-cs"/>
              </a:rPr>
            </a:br>
            <a:r>
              <a:rPr lang="en-US">
                <a:cs typeface="+mj-cs"/>
              </a:rPr>
              <a:t>Ethernet controller</a:t>
            </a:r>
            <a:endParaRPr lang="en-US" sz="2500">
              <a:cs typeface="+mj-cs"/>
            </a:endParaRPr>
          </a:p>
        </p:txBody>
      </p:sp>
      <p:sp>
        <p:nvSpPr>
          <p:cNvPr id="1388564" name="Rectangle 20"/>
          <p:cNvSpPr>
            <a:spLocks noGrp="1" noChangeArrowheads="1"/>
          </p:cNvSpPr>
          <p:nvPr>
            <p:ph type="body" idx="1"/>
          </p:nvPr>
        </p:nvSpPr>
        <p:spPr/>
        <p:txBody>
          <a:bodyPr/>
          <a:lstStyle/>
          <a:p>
            <a:pPr>
              <a:defRPr/>
            </a:pPr>
            <a:endParaRPr lang="en-US">
              <a:cs typeface="+mn-cs"/>
            </a:endParaRPr>
          </a:p>
          <a:p>
            <a:pPr>
              <a:defRPr/>
            </a:pPr>
            <a:endParaRPr lang="en-US">
              <a:cs typeface="+mn-cs"/>
            </a:endParaRPr>
          </a:p>
          <a:p>
            <a:pPr>
              <a:defRPr/>
            </a:pPr>
            <a:endParaRPr lang="en-US">
              <a:cs typeface="+mn-cs"/>
            </a:endParaRPr>
          </a:p>
          <a:p>
            <a:pPr>
              <a:defRPr/>
            </a:pPr>
            <a:endParaRPr lang="en-US">
              <a:cs typeface="+mn-cs"/>
            </a:endParaRPr>
          </a:p>
          <a:p>
            <a:pPr>
              <a:defRPr/>
            </a:pPr>
            <a:endParaRPr lang="en-US">
              <a:cs typeface="+mn-cs"/>
            </a:endParaRPr>
          </a:p>
          <a:p>
            <a:pPr>
              <a:defRPr/>
            </a:pPr>
            <a:endParaRPr lang="en-US">
              <a:cs typeface="+mn-cs"/>
            </a:endParaRPr>
          </a:p>
        </p:txBody>
      </p:sp>
      <p:sp>
        <p:nvSpPr>
          <p:cNvPr id="1388565" name="Text Box 21"/>
          <p:cNvSpPr txBox="1">
            <a:spLocks noChangeArrowheads="1"/>
          </p:cNvSpPr>
          <p:nvPr/>
        </p:nvSpPr>
        <p:spPr bwMode="auto">
          <a:xfrm>
            <a:off x="1619250" y="3068638"/>
            <a:ext cx="1873250"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latin typeface="Arial" charset="0"/>
                <a:cs typeface="+mn-cs"/>
              </a:rPr>
              <a:t>P1</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143791EB-1765-344A-A048-38D3462893BD}" type="slidenum">
              <a:rPr lang="en-US"/>
              <a:pPr>
                <a:defRPr/>
              </a:pPr>
              <a:t>28</a:t>
            </a:fld>
            <a:endParaRPr lang="en-US"/>
          </a:p>
        </p:txBody>
      </p:sp>
      <p:sp>
        <p:nvSpPr>
          <p:cNvPr id="1390594" name="Rectangle 2"/>
          <p:cNvSpPr>
            <a:spLocks noGrp="1" noChangeArrowheads="1"/>
          </p:cNvSpPr>
          <p:nvPr>
            <p:ph type="title"/>
          </p:nvPr>
        </p:nvSpPr>
        <p:spPr/>
        <p:txBody>
          <a:bodyPr/>
          <a:lstStyle/>
          <a:p>
            <a:pPr>
              <a:defRPr/>
            </a:pPr>
            <a:r>
              <a:rPr lang="en-US">
                <a:cs typeface="+mj-cs"/>
              </a:rPr>
              <a:t>Model properties</a:t>
            </a:r>
          </a:p>
        </p:txBody>
      </p:sp>
      <p:sp>
        <p:nvSpPr>
          <p:cNvPr id="1390595" name="Rectangle 3"/>
          <p:cNvSpPr>
            <a:spLocks noGrp="1" noChangeArrowheads="1"/>
          </p:cNvSpPr>
          <p:nvPr>
            <p:ph type="body" idx="1"/>
          </p:nvPr>
        </p:nvSpPr>
        <p:spPr/>
        <p:txBody>
          <a:bodyPr/>
          <a:lstStyle/>
          <a:p>
            <a:pPr marL="342900" indent="-342900">
              <a:lnSpc>
                <a:spcPct val="90000"/>
              </a:lnSpc>
              <a:defRPr/>
            </a:pPr>
            <a:r>
              <a:rPr lang="en-US">
                <a:cs typeface="+mn-cs"/>
              </a:rPr>
              <a:t>Fully deterministic model.</a:t>
            </a:r>
          </a:p>
          <a:p>
            <a:pPr marL="742950" lvl="1" indent="-285750">
              <a:lnSpc>
                <a:spcPct val="90000"/>
              </a:lnSpc>
              <a:defRPr/>
            </a:pPr>
            <a:r>
              <a:rPr lang="en-US"/>
              <a:t>Non-determinism captured by </a:t>
            </a:r>
            <a:r>
              <a:rPr lang="en-US" i="1"/>
              <a:t>decision </a:t>
            </a:r>
            <a:r>
              <a:rPr lang="en-US"/>
              <a:t>variables</a:t>
            </a:r>
            <a:r>
              <a:rPr lang="en-US" i="1"/>
              <a:t> affecting the clauses</a:t>
            </a:r>
            <a:endParaRPr lang="en-US"/>
          </a:p>
          <a:p>
            <a:pPr marL="342900" indent="-342900">
              <a:lnSpc>
                <a:spcPct val="90000"/>
              </a:lnSpc>
              <a:defRPr/>
            </a:pPr>
            <a:r>
              <a:rPr lang="en-US">
                <a:cs typeface="+mn-cs"/>
              </a:rPr>
              <a:t>Design space modeled by decision variables</a:t>
            </a:r>
            <a:endParaRPr lang="en-US" sz="2400">
              <a:cs typeface="+mn-cs"/>
            </a:endParaRPr>
          </a:p>
          <a:p>
            <a:pPr marL="742950" lvl="1" indent="-285750">
              <a:lnSpc>
                <a:spcPct val="90000"/>
              </a:lnSpc>
              <a:defRPr/>
            </a:pPr>
            <a:r>
              <a:rPr lang="en-US"/>
              <a:t>An implementation is an assignment to decision variables over time</a:t>
            </a:r>
            <a:endParaRPr lang="en-US" sz="2000"/>
          </a:p>
          <a:p>
            <a:pPr marL="342900" indent="-342900">
              <a:lnSpc>
                <a:spcPct val="90000"/>
              </a:lnSpc>
              <a:defRPr/>
            </a:pPr>
            <a:r>
              <a:rPr lang="en-US">
                <a:cs typeface="+mn-cs"/>
              </a:rPr>
              <a:t>Constraints expressible by CFEs</a:t>
            </a:r>
          </a:p>
          <a:p>
            <a:pPr marL="742950" lvl="1" indent="-285750">
              <a:lnSpc>
                <a:spcPct val="90000"/>
              </a:lnSpc>
              <a:defRPr/>
            </a:pPr>
            <a:r>
              <a:rPr lang="en-US"/>
              <a:t>Timing, synchronization, resource usage</a:t>
            </a:r>
          </a:p>
          <a:p>
            <a:pPr marL="342900" indent="-342900">
              <a:lnSpc>
                <a:spcPct val="90000"/>
              </a:lnSpc>
              <a:defRPr/>
            </a:pPr>
            <a:r>
              <a:rPr lang="en-US">
                <a:solidFill>
                  <a:schemeClr val="bg2"/>
                </a:solidFill>
                <a:cs typeface="+mn-cs"/>
              </a:rPr>
              <a:t>AWAYS </a:t>
            </a:r>
            <a:r>
              <a:rPr lang="en-US">
                <a:cs typeface="+mn-cs"/>
              </a:rPr>
              <a:t>and</a:t>
            </a:r>
            <a:r>
              <a:rPr lang="en-US">
                <a:solidFill>
                  <a:schemeClr val="bg2"/>
                </a:solidFill>
                <a:cs typeface="+mn-cs"/>
              </a:rPr>
              <a:t> NEVER</a:t>
            </a:r>
            <a:r>
              <a:rPr lang="en-US">
                <a:cs typeface="+mn-cs"/>
              </a:rPr>
              <a:t> sets</a:t>
            </a:r>
          </a:p>
          <a:p>
            <a:pPr marL="742950" lvl="1" indent="-285750">
              <a:lnSpc>
                <a:spcPct val="90000"/>
              </a:lnSpc>
              <a:defRPr/>
            </a:pPr>
            <a:r>
              <a:rPr lang="en-US"/>
              <a:t>Set of actions that always/never execute simultaneously</a:t>
            </a:r>
            <a:endParaRPr lang="en-US" sz="200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 name="Footer Placeholder 3"/>
          <p:cNvSpPr>
            <a:spLocks noGrp="1"/>
          </p:cNvSpPr>
          <p:nvPr>
            <p:ph type="ftr" sz="quarter" idx="10"/>
          </p:nvPr>
        </p:nvSpPr>
        <p:spPr/>
        <p:txBody>
          <a:bodyPr/>
          <a:lstStyle/>
          <a:p>
            <a:pPr>
              <a:defRPr/>
            </a:pPr>
            <a:r>
              <a:rPr lang="en-US"/>
              <a:t>(c)  Giovanni De Micheli</a:t>
            </a:r>
          </a:p>
        </p:txBody>
      </p:sp>
      <p:sp>
        <p:nvSpPr>
          <p:cNvPr id="22" name="Slide Number Placeholder 4"/>
          <p:cNvSpPr>
            <a:spLocks noGrp="1"/>
          </p:cNvSpPr>
          <p:nvPr>
            <p:ph type="sldNum" sz="quarter" idx="11"/>
          </p:nvPr>
        </p:nvSpPr>
        <p:spPr/>
        <p:txBody>
          <a:bodyPr/>
          <a:lstStyle/>
          <a:p>
            <a:pPr>
              <a:defRPr/>
            </a:pPr>
            <a:fld id="{B0F85394-5190-B045-BF85-0CE3E5CF08F6}" type="slidenum">
              <a:rPr lang="en-US"/>
              <a:pPr>
                <a:defRPr/>
              </a:pPr>
              <a:t>29</a:t>
            </a:fld>
            <a:endParaRPr lang="en-US"/>
          </a:p>
        </p:txBody>
      </p:sp>
      <p:sp>
        <p:nvSpPr>
          <p:cNvPr id="1391618" name="Rectangle 2"/>
          <p:cNvSpPr>
            <a:spLocks noChangeArrowheads="1"/>
          </p:cNvSpPr>
          <p:nvPr/>
        </p:nvSpPr>
        <p:spPr bwMode="auto">
          <a:xfrm>
            <a:off x="2771775" y="2289175"/>
            <a:ext cx="431800" cy="517525"/>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1619" name="Rectangle 3"/>
          <p:cNvSpPr>
            <a:spLocks noGrp="1" noChangeArrowheads="1"/>
          </p:cNvSpPr>
          <p:nvPr>
            <p:ph type="body" idx="1"/>
          </p:nvPr>
        </p:nvSpPr>
        <p:spPr>
          <a:xfrm>
            <a:off x="627063" y="4637088"/>
            <a:ext cx="7772400" cy="1549400"/>
          </a:xfrm>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lnSpc>
                <a:spcPct val="80000"/>
              </a:lnSpc>
              <a:buFont typeface="Monotype Sorts" charset="0"/>
              <a:buNone/>
              <a:defRPr/>
            </a:pPr>
            <a:endParaRPr lang="en-US" sz="2400">
              <a:cs typeface="+mn-cs"/>
            </a:endParaRPr>
          </a:p>
          <a:p>
            <a:pPr>
              <a:lnSpc>
                <a:spcPct val="80000"/>
              </a:lnSpc>
              <a:defRPr/>
            </a:pPr>
            <a:r>
              <a:rPr lang="en-US" sz="2000">
                <a:cs typeface="+mn-cs"/>
              </a:rPr>
              <a:t>Decision variable </a:t>
            </a:r>
            <a:r>
              <a:rPr lang="en-US" sz="2000" i="1">
                <a:cs typeface="+mn-cs"/>
              </a:rPr>
              <a:t>x </a:t>
            </a:r>
            <a:r>
              <a:rPr lang="en-US" sz="2000">
                <a:cs typeface="+mn-cs"/>
              </a:rPr>
              <a:t>:</a:t>
            </a:r>
          </a:p>
          <a:p>
            <a:pPr lvl="1">
              <a:lnSpc>
                <a:spcPct val="80000"/>
              </a:lnSpc>
              <a:defRPr/>
            </a:pPr>
            <a:r>
              <a:rPr lang="en-US" sz="1800"/>
              <a:t>Quantifies the synchronization for </a:t>
            </a:r>
            <a:r>
              <a:rPr lang="en-US" sz="1800" i="1"/>
              <a:t>p3</a:t>
            </a:r>
            <a:endParaRPr lang="en-US" sz="1800"/>
          </a:p>
          <a:p>
            <a:pPr lvl="1">
              <a:lnSpc>
                <a:spcPct val="80000"/>
              </a:lnSpc>
              <a:defRPr/>
            </a:pPr>
            <a:r>
              <a:rPr lang="en-US" sz="1800"/>
              <a:t>x</a:t>
            </a:r>
            <a:r>
              <a:rPr lang="en-US" sz="1800" baseline="-25000"/>
              <a:t>0</a:t>
            </a:r>
            <a:r>
              <a:rPr lang="en-US" sz="1800"/>
              <a:t> = 1 – Wait because </a:t>
            </a:r>
            <a:r>
              <a:rPr lang="en-US" sz="1800" i="1"/>
              <a:t>p1</a:t>
            </a:r>
            <a:r>
              <a:rPr lang="en-US" sz="1800"/>
              <a:t> is accessing the bus</a:t>
            </a:r>
          </a:p>
          <a:p>
            <a:pPr lvl="1">
              <a:lnSpc>
                <a:spcPct val="80000"/>
              </a:lnSpc>
              <a:defRPr/>
            </a:pPr>
            <a:r>
              <a:rPr lang="en-US" sz="1800"/>
              <a:t>x</a:t>
            </a:r>
            <a:r>
              <a:rPr lang="en-US" sz="1800" baseline="-25000"/>
              <a:t>1</a:t>
            </a:r>
            <a:r>
              <a:rPr lang="en-US" sz="1800"/>
              <a:t> = c – Use bus unless </a:t>
            </a:r>
            <a:r>
              <a:rPr lang="en-US" sz="1800" i="1"/>
              <a:t>p2</a:t>
            </a:r>
            <a:r>
              <a:rPr lang="en-US" sz="1800"/>
              <a:t> does it</a:t>
            </a:r>
          </a:p>
        </p:txBody>
      </p:sp>
      <p:sp>
        <p:nvSpPr>
          <p:cNvPr id="1391620" name="Rectangle 4"/>
          <p:cNvSpPr>
            <a:spLocks noChangeArrowheads="1"/>
          </p:cNvSpPr>
          <p:nvPr/>
        </p:nvSpPr>
        <p:spPr bwMode="auto">
          <a:xfrm>
            <a:off x="3276600" y="1125538"/>
            <a:ext cx="2447925" cy="387350"/>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1621" name="Line 5"/>
          <p:cNvSpPr>
            <a:spLocks noChangeShapeType="1"/>
          </p:cNvSpPr>
          <p:nvPr/>
        </p:nvSpPr>
        <p:spPr bwMode="auto">
          <a:xfrm flipV="1">
            <a:off x="2051050" y="1966913"/>
            <a:ext cx="5041900" cy="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1622" name="Rectangle 6"/>
          <p:cNvSpPr>
            <a:spLocks noChangeArrowheads="1"/>
          </p:cNvSpPr>
          <p:nvPr/>
        </p:nvSpPr>
        <p:spPr bwMode="auto">
          <a:xfrm>
            <a:off x="5795963" y="2289175"/>
            <a:ext cx="431800" cy="517525"/>
          </a:xfrm>
          <a:prstGeom prst="rect">
            <a:avLst/>
          </a:prstGeom>
          <a:solidFill>
            <a:srgbClr val="FFFF99"/>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1623" name="Rectangle 7"/>
          <p:cNvSpPr>
            <a:spLocks noChangeArrowheads="1"/>
          </p:cNvSpPr>
          <p:nvPr/>
        </p:nvSpPr>
        <p:spPr bwMode="auto">
          <a:xfrm>
            <a:off x="4284663" y="2289175"/>
            <a:ext cx="431800" cy="517525"/>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1624" name="Line 8"/>
          <p:cNvSpPr>
            <a:spLocks noChangeShapeType="1"/>
          </p:cNvSpPr>
          <p:nvPr/>
        </p:nvSpPr>
        <p:spPr bwMode="auto">
          <a:xfrm>
            <a:off x="4500563" y="1512888"/>
            <a:ext cx="0" cy="454025"/>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1625" name="Line 9"/>
          <p:cNvSpPr>
            <a:spLocks noChangeShapeType="1"/>
          </p:cNvSpPr>
          <p:nvPr/>
        </p:nvSpPr>
        <p:spPr bwMode="auto">
          <a:xfrm>
            <a:off x="4500563" y="1966913"/>
            <a:ext cx="0" cy="322262"/>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1626" name="Line 10"/>
          <p:cNvSpPr>
            <a:spLocks noChangeShapeType="1"/>
          </p:cNvSpPr>
          <p:nvPr/>
        </p:nvSpPr>
        <p:spPr bwMode="auto">
          <a:xfrm>
            <a:off x="6011863" y="1966913"/>
            <a:ext cx="0" cy="322262"/>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1627" name="Line 11"/>
          <p:cNvSpPr>
            <a:spLocks noChangeShapeType="1"/>
          </p:cNvSpPr>
          <p:nvPr/>
        </p:nvSpPr>
        <p:spPr bwMode="auto">
          <a:xfrm>
            <a:off x="2987675" y="1966913"/>
            <a:ext cx="0" cy="322262"/>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1628" name="Text Box 12"/>
          <p:cNvSpPr txBox="1">
            <a:spLocks noChangeArrowheads="1"/>
          </p:cNvSpPr>
          <p:nvPr/>
        </p:nvSpPr>
        <p:spPr bwMode="auto">
          <a:xfrm>
            <a:off x="3132138" y="2417763"/>
            <a:ext cx="1873250"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latin typeface="Arial" charset="0"/>
                <a:cs typeface="+mn-cs"/>
              </a:rPr>
              <a:t>P2</a:t>
            </a:r>
          </a:p>
        </p:txBody>
      </p:sp>
      <p:sp>
        <p:nvSpPr>
          <p:cNvPr id="1391629" name="Text Box 13"/>
          <p:cNvSpPr txBox="1">
            <a:spLocks noChangeArrowheads="1"/>
          </p:cNvSpPr>
          <p:nvPr/>
        </p:nvSpPr>
        <p:spPr bwMode="auto">
          <a:xfrm>
            <a:off x="4643438" y="2417763"/>
            <a:ext cx="1873250"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solidFill>
                  <a:schemeClr val="bg2"/>
                </a:solidFill>
                <a:latin typeface="Arial" charset="0"/>
                <a:cs typeface="+mn-cs"/>
              </a:rPr>
              <a:t>P3</a:t>
            </a:r>
          </a:p>
        </p:txBody>
      </p:sp>
      <p:sp>
        <p:nvSpPr>
          <p:cNvPr id="1391630" name="Text Box 14"/>
          <p:cNvSpPr txBox="1">
            <a:spLocks noChangeArrowheads="1"/>
          </p:cNvSpPr>
          <p:nvPr/>
        </p:nvSpPr>
        <p:spPr bwMode="auto">
          <a:xfrm>
            <a:off x="3132138" y="1189038"/>
            <a:ext cx="1873250"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latin typeface="Arial" charset="0"/>
                <a:cs typeface="+mn-cs"/>
              </a:rPr>
              <a:t>MEMORY</a:t>
            </a:r>
          </a:p>
        </p:txBody>
      </p:sp>
      <p:sp>
        <p:nvSpPr>
          <p:cNvPr id="1391631" name="Text Box 15"/>
          <p:cNvSpPr txBox="1">
            <a:spLocks noChangeArrowheads="1"/>
          </p:cNvSpPr>
          <p:nvPr/>
        </p:nvSpPr>
        <p:spPr bwMode="auto">
          <a:xfrm>
            <a:off x="1763713" y="2806700"/>
            <a:ext cx="1871662" cy="9509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always</a:t>
            </a:r>
          </a:p>
          <a:p>
            <a:pPr>
              <a:spcBef>
                <a:spcPct val="50000"/>
              </a:spcBef>
              <a:defRPr/>
            </a:pPr>
            <a:r>
              <a:rPr lang="en-US" sz="800" b="0">
                <a:latin typeface="Arial" charset="0"/>
                <a:cs typeface="+mn-cs"/>
              </a:rPr>
              <a:t>begin</a:t>
            </a:r>
          </a:p>
          <a:p>
            <a:pPr>
              <a:spcBef>
                <a:spcPct val="50000"/>
              </a:spcBef>
              <a:defRPr/>
            </a:pPr>
            <a:r>
              <a:rPr lang="en-US" sz="800" b="0">
                <a:latin typeface="Arial" charset="0"/>
                <a:cs typeface="+mn-cs"/>
              </a:rPr>
              <a:t>   write bus</a:t>
            </a:r>
          </a:p>
          <a:p>
            <a:pPr>
              <a:spcBef>
                <a:spcPct val="50000"/>
              </a:spcBef>
              <a:defRPr/>
            </a:pPr>
            <a:r>
              <a:rPr lang="en-US" sz="800" b="0">
                <a:latin typeface="Arial" charset="0"/>
                <a:cs typeface="+mn-cs"/>
              </a:rPr>
              <a:t>   receive data</a:t>
            </a:r>
          </a:p>
          <a:p>
            <a:pPr>
              <a:spcBef>
                <a:spcPct val="50000"/>
              </a:spcBef>
              <a:defRPr/>
            </a:pPr>
            <a:r>
              <a:rPr lang="en-US" sz="800" b="0">
                <a:latin typeface="Arial" charset="0"/>
                <a:cs typeface="+mn-cs"/>
              </a:rPr>
              <a:t>end</a:t>
            </a:r>
          </a:p>
        </p:txBody>
      </p:sp>
      <p:sp>
        <p:nvSpPr>
          <p:cNvPr id="1391632" name="Text Box 16"/>
          <p:cNvSpPr txBox="1">
            <a:spLocks noChangeArrowheads="1"/>
          </p:cNvSpPr>
          <p:nvPr/>
        </p:nvSpPr>
        <p:spPr bwMode="auto">
          <a:xfrm>
            <a:off x="3276600" y="2806700"/>
            <a:ext cx="1871663" cy="11350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always</a:t>
            </a:r>
          </a:p>
          <a:p>
            <a:pPr>
              <a:spcBef>
                <a:spcPct val="50000"/>
              </a:spcBef>
              <a:defRPr/>
            </a:pPr>
            <a:r>
              <a:rPr lang="en-US" sz="800" b="0">
                <a:latin typeface="Arial" charset="0"/>
                <a:cs typeface="+mn-cs"/>
              </a:rPr>
              <a:t>begin</a:t>
            </a:r>
          </a:p>
          <a:p>
            <a:pPr>
              <a:spcBef>
                <a:spcPct val="50000"/>
              </a:spcBef>
              <a:defRPr/>
            </a:pPr>
            <a:r>
              <a:rPr lang="en-US" sz="800" b="0">
                <a:latin typeface="Arial" charset="0"/>
                <a:cs typeface="+mn-cs"/>
              </a:rPr>
              <a:t>   initialize</a:t>
            </a:r>
          </a:p>
          <a:p>
            <a:pPr>
              <a:spcBef>
                <a:spcPct val="50000"/>
              </a:spcBef>
              <a:defRPr/>
            </a:pPr>
            <a:r>
              <a:rPr lang="en-US" sz="800" b="0">
                <a:latin typeface="Arial" charset="0"/>
                <a:cs typeface="+mn-cs"/>
              </a:rPr>
              <a:t>   wait ( tr ready )</a:t>
            </a:r>
          </a:p>
          <a:p>
            <a:pPr>
              <a:spcBef>
                <a:spcPct val="50000"/>
              </a:spcBef>
              <a:defRPr/>
            </a:pPr>
            <a:r>
              <a:rPr lang="en-US" sz="800" b="0">
                <a:latin typeface="Arial" charset="0"/>
                <a:cs typeface="+mn-cs"/>
              </a:rPr>
              <a:t>   read bus</a:t>
            </a:r>
          </a:p>
          <a:p>
            <a:pPr>
              <a:spcBef>
                <a:spcPct val="50000"/>
              </a:spcBef>
              <a:defRPr/>
            </a:pPr>
            <a:r>
              <a:rPr lang="en-US" sz="800" b="0">
                <a:latin typeface="Arial" charset="0"/>
                <a:cs typeface="+mn-cs"/>
              </a:rPr>
              <a:t>end</a:t>
            </a:r>
          </a:p>
        </p:txBody>
      </p:sp>
      <p:sp>
        <p:nvSpPr>
          <p:cNvPr id="1391633" name="Text Box 17"/>
          <p:cNvSpPr txBox="1">
            <a:spLocks noChangeArrowheads="1"/>
          </p:cNvSpPr>
          <p:nvPr/>
        </p:nvSpPr>
        <p:spPr bwMode="auto">
          <a:xfrm>
            <a:off x="4787900" y="2806700"/>
            <a:ext cx="1944688" cy="9509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always</a:t>
            </a:r>
          </a:p>
          <a:p>
            <a:pPr>
              <a:spcBef>
                <a:spcPct val="50000"/>
              </a:spcBef>
              <a:defRPr/>
            </a:pPr>
            <a:r>
              <a:rPr lang="en-US" sz="800" b="0">
                <a:latin typeface="Arial" charset="0"/>
                <a:cs typeface="+mn-cs"/>
              </a:rPr>
              <a:t>begin</a:t>
            </a:r>
          </a:p>
          <a:p>
            <a:pPr>
              <a:spcBef>
                <a:spcPct val="50000"/>
              </a:spcBef>
              <a:defRPr/>
            </a:pPr>
            <a:r>
              <a:rPr lang="en-US" sz="800" b="0">
                <a:latin typeface="Arial" charset="0"/>
                <a:cs typeface="+mn-cs"/>
              </a:rPr>
              <a:t>   wait ( free bus )</a:t>
            </a:r>
          </a:p>
          <a:p>
            <a:pPr>
              <a:spcBef>
                <a:spcPct val="50000"/>
              </a:spcBef>
              <a:defRPr/>
            </a:pPr>
            <a:r>
              <a:rPr lang="en-US" sz="800" b="0">
                <a:latin typeface="Arial" charset="0"/>
                <a:cs typeface="+mn-cs"/>
              </a:rPr>
              <a:t>   read bus</a:t>
            </a:r>
          </a:p>
          <a:p>
            <a:pPr>
              <a:spcBef>
                <a:spcPct val="50000"/>
              </a:spcBef>
              <a:defRPr/>
            </a:pPr>
            <a:r>
              <a:rPr lang="en-US" sz="800" b="0">
                <a:latin typeface="Arial" charset="0"/>
                <a:cs typeface="+mn-cs"/>
              </a:rPr>
              <a:t>end</a:t>
            </a:r>
          </a:p>
        </p:txBody>
      </p:sp>
      <p:sp>
        <p:nvSpPr>
          <p:cNvPr id="1391634" name="Text Box 18"/>
          <p:cNvSpPr txBox="1">
            <a:spLocks noChangeArrowheads="1"/>
          </p:cNvSpPr>
          <p:nvPr/>
        </p:nvSpPr>
        <p:spPr bwMode="auto">
          <a:xfrm>
            <a:off x="2843213" y="4100513"/>
            <a:ext cx="3241675" cy="1098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200" b="0">
                <a:latin typeface="Arial" charset="0"/>
                <a:cs typeface="+mn-cs"/>
              </a:rPr>
              <a:t>p = p1 </a:t>
            </a:r>
            <a:r>
              <a:rPr lang="he-IL" sz="1200" b="0">
                <a:latin typeface="Arial" charset="0"/>
                <a:cs typeface="Arial" charset="0"/>
              </a:rPr>
              <a:t>װ</a:t>
            </a:r>
            <a:r>
              <a:rPr lang="en-US" sz="1200" b="0">
                <a:latin typeface="Arial" charset="0"/>
                <a:cs typeface="Arial" charset="0"/>
              </a:rPr>
              <a:t> p2 </a:t>
            </a:r>
            <a:r>
              <a:rPr lang="he-IL" sz="1200" b="0">
                <a:latin typeface="Arial" charset="0"/>
                <a:cs typeface="Arial" charset="0"/>
              </a:rPr>
              <a:t>װ</a:t>
            </a:r>
            <a:r>
              <a:rPr lang="en-US" sz="1200" b="0">
                <a:latin typeface="Arial" charset="0"/>
                <a:cs typeface="Arial" charset="0"/>
              </a:rPr>
              <a:t> p3</a:t>
            </a:r>
          </a:p>
          <a:p>
            <a:pPr>
              <a:spcBef>
                <a:spcPct val="50000"/>
              </a:spcBef>
              <a:defRPr/>
            </a:pPr>
            <a:r>
              <a:rPr lang="en-US" sz="1200" b="0">
                <a:latin typeface="Arial" charset="0"/>
                <a:cs typeface="Arial" charset="0"/>
              </a:rPr>
              <a:t>p1 = [a.0]</a:t>
            </a:r>
            <a:r>
              <a:rPr lang="el-GR" sz="1200" b="0" baseline="30000">
                <a:latin typeface="Arial" charset="0"/>
                <a:cs typeface="Arial" charset="0"/>
              </a:rPr>
              <a:t>ω</a:t>
            </a:r>
            <a:endParaRPr lang="en-US" sz="1200" b="0" baseline="30000">
              <a:latin typeface="Arial" charset="0"/>
              <a:cs typeface="Arial" charset="0"/>
            </a:endParaRPr>
          </a:p>
          <a:p>
            <a:pPr>
              <a:spcBef>
                <a:spcPct val="50000"/>
              </a:spcBef>
              <a:defRPr/>
            </a:pPr>
            <a:r>
              <a:rPr lang="en-US" sz="1200" b="0">
                <a:latin typeface="Arial" charset="0"/>
                <a:cs typeface="Arial" charset="0"/>
              </a:rPr>
              <a:t>p2 = [0.(c:0)*.a]</a:t>
            </a:r>
            <a:r>
              <a:rPr lang="el-GR" sz="1200" b="0" baseline="30000">
                <a:latin typeface="Arial" charset="0"/>
                <a:cs typeface="+mn-cs"/>
              </a:rPr>
              <a:t>ω</a:t>
            </a:r>
            <a:endParaRPr lang="en-US" sz="1200" b="0" baseline="30000">
              <a:latin typeface="Arial" charset="0"/>
              <a:cs typeface="Arial" charset="0"/>
            </a:endParaRPr>
          </a:p>
          <a:p>
            <a:pPr>
              <a:spcBef>
                <a:spcPct val="50000"/>
              </a:spcBef>
              <a:defRPr/>
            </a:pPr>
            <a:r>
              <a:rPr lang="en-US" sz="1200" b="0">
                <a:solidFill>
                  <a:schemeClr val="tx2"/>
                </a:solidFill>
                <a:latin typeface="Arial" charset="0"/>
                <a:cs typeface="Arial" charset="0"/>
              </a:rPr>
              <a:t>p3 = [(x:0)*.a]</a:t>
            </a:r>
            <a:r>
              <a:rPr lang="el-GR" sz="1200" b="0" baseline="30000">
                <a:solidFill>
                  <a:schemeClr val="tx2"/>
                </a:solidFill>
                <a:latin typeface="Arial" charset="0"/>
                <a:cs typeface="+mn-cs"/>
              </a:rPr>
              <a:t>ω</a:t>
            </a:r>
          </a:p>
        </p:txBody>
      </p:sp>
      <p:sp>
        <p:nvSpPr>
          <p:cNvPr id="1391635" name="Rectangle 19"/>
          <p:cNvSpPr>
            <a:spLocks noGrp="1" noChangeArrowheads="1"/>
          </p:cNvSpPr>
          <p:nvPr>
            <p:ph type="title"/>
          </p:nvPr>
        </p:nvSpPr>
        <p:spPr>
          <a:xfrm>
            <a:off x="684213" y="0"/>
            <a:ext cx="7772400" cy="927100"/>
          </a:xfrm>
        </p:spPr>
        <p:txBody>
          <a:bodyPr/>
          <a:lstStyle/>
          <a:p>
            <a:pPr>
              <a:defRPr/>
            </a:pPr>
            <a:r>
              <a:rPr lang="en-US">
                <a:cs typeface="+mj-cs"/>
              </a:rPr>
              <a:t>Example </a:t>
            </a:r>
            <a:br>
              <a:rPr lang="en-US">
                <a:cs typeface="+mj-cs"/>
              </a:rPr>
            </a:br>
            <a:r>
              <a:rPr lang="en-US">
                <a:cs typeface="+mj-cs"/>
              </a:rPr>
              <a:t> Control-Flow Expressions</a:t>
            </a:r>
            <a:endParaRPr lang="en-US" sz="2500">
              <a:cs typeface="+mj-cs"/>
            </a:endParaRPr>
          </a:p>
        </p:txBody>
      </p:sp>
      <p:sp>
        <p:nvSpPr>
          <p:cNvPr id="1391636" name="Text Box 20"/>
          <p:cNvSpPr txBox="1">
            <a:spLocks noChangeArrowheads="1"/>
          </p:cNvSpPr>
          <p:nvPr/>
        </p:nvSpPr>
        <p:spPr bwMode="auto">
          <a:xfrm>
            <a:off x="1889125" y="2420938"/>
            <a:ext cx="1284288"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latin typeface="Arial" charset="0"/>
                <a:cs typeface="+mn-cs"/>
              </a:rPr>
              <a:t>P1</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D3672273-8DCB-D043-B10F-B2E40C4B77A4}" type="slidenum">
              <a:rPr lang="en-US"/>
              <a:pPr>
                <a:defRPr/>
              </a:pPr>
              <a:t>3</a:t>
            </a:fld>
            <a:endParaRPr lang="en-US"/>
          </a:p>
        </p:txBody>
      </p:sp>
      <p:sp>
        <p:nvSpPr>
          <p:cNvPr id="1357826" name="Rectangle 2"/>
          <p:cNvSpPr>
            <a:spLocks noGrp="1" noChangeArrowheads="1"/>
          </p:cNvSpPr>
          <p:nvPr>
            <p:ph type="title"/>
          </p:nvPr>
        </p:nvSpPr>
        <p:spPr/>
        <p:txBody>
          <a:bodyPr/>
          <a:lstStyle/>
          <a:p>
            <a:pPr>
              <a:defRPr/>
            </a:pPr>
            <a:r>
              <a:rPr lang="en-US">
                <a:cs typeface="+mj-cs"/>
              </a:rPr>
              <a:t>Models of computation</a:t>
            </a:r>
          </a:p>
        </p:txBody>
      </p:sp>
      <p:sp>
        <p:nvSpPr>
          <p:cNvPr id="1357827" name="Rectangle 3"/>
          <p:cNvSpPr>
            <a:spLocks noGrp="1" noChangeArrowheads="1"/>
          </p:cNvSpPr>
          <p:nvPr>
            <p:ph type="body" idx="1"/>
          </p:nvPr>
        </p:nvSpPr>
        <p:spPr/>
        <p:txBody>
          <a:bodyPr/>
          <a:lstStyle/>
          <a:p>
            <a:pPr marL="342900" indent="-342900">
              <a:lnSpc>
                <a:spcPct val="110000"/>
              </a:lnSpc>
              <a:defRPr/>
            </a:pPr>
            <a:r>
              <a:rPr lang="en-US">
                <a:solidFill>
                  <a:schemeClr val="tx2"/>
                </a:solidFill>
                <a:cs typeface="+mn-cs"/>
              </a:rPr>
              <a:t>Data-flow</a:t>
            </a:r>
            <a:r>
              <a:rPr lang="en-US">
                <a:cs typeface="+mn-cs"/>
              </a:rPr>
              <a:t> oriented models</a:t>
            </a:r>
          </a:p>
          <a:p>
            <a:pPr marL="742950" lvl="1" indent="-285750">
              <a:defRPr/>
            </a:pPr>
            <a:r>
              <a:rPr lang="en-US"/>
              <a:t>Focus on computation</a:t>
            </a:r>
          </a:p>
          <a:p>
            <a:pPr marL="742950" lvl="1" indent="-285750">
              <a:defRPr/>
            </a:pPr>
            <a:r>
              <a:rPr lang="en-US"/>
              <a:t>Data-flow graphs and derivatives</a:t>
            </a:r>
          </a:p>
          <a:p>
            <a:pPr marL="342900" indent="-342900">
              <a:lnSpc>
                <a:spcPct val="110000"/>
              </a:lnSpc>
              <a:defRPr/>
            </a:pPr>
            <a:r>
              <a:rPr lang="en-US">
                <a:solidFill>
                  <a:schemeClr val="tx2"/>
                </a:solidFill>
                <a:cs typeface="+mn-cs"/>
              </a:rPr>
              <a:t>Control-flow</a:t>
            </a:r>
            <a:r>
              <a:rPr lang="en-US">
                <a:cs typeface="+mn-cs"/>
              </a:rPr>
              <a:t> oriented models</a:t>
            </a:r>
            <a:endParaRPr lang="en-US" sz="2400">
              <a:cs typeface="+mn-cs"/>
            </a:endParaRPr>
          </a:p>
          <a:p>
            <a:pPr marL="742950" lvl="1" indent="-285750">
              <a:defRPr/>
            </a:pPr>
            <a:r>
              <a:rPr lang="en-US"/>
              <a:t>Focus on control</a:t>
            </a:r>
          </a:p>
          <a:p>
            <a:pPr marL="742950" lvl="1" indent="-285750">
              <a:defRPr/>
            </a:pPr>
            <a:r>
              <a:rPr lang="en-US"/>
              <a:t>Based on </a:t>
            </a:r>
            <a:r>
              <a:rPr lang="en-US" i="1"/>
              <a:t>finite-state machine models</a:t>
            </a:r>
            <a:endParaRPr lang="en-US"/>
          </a:p>
          <a:p>
            <a:pPr marL="342900" indent="-342900">
              <a:lnSpc>
                <a:spcPct val="110000"/>
              </a:lnSpc>
              <a:defRPr/>
            </a:pPr>
            <a:r>
              <a:rPr lang="en-US">
                <a:cs typeface="+mn-cs"/>
              </a:rPr>
              <a:t>DF and CF model complementary aspects</a:t>
            </a:r>
            <a:endParaRPr lang="en-US" sz="2400">
              <a:cs typeface="+mn-cs"/>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a:spLocks noGrp="1"/>
          </p:cNvSpPr>
          <p:nvPr>
            <p:ph type="ftr" sz="quarter" idx="10"/>
          </p:nvPr>
        </p:nvSpPr>
        <p:spPr/>
        <p:txBody>
          <a:bodyPr/>
          <a:lstStyle/>
          <a:p>
            <a:pPr>
              <a:defRPr/>
            </a:pPr>
            <a:r>
              <a:rPr lang="en-US"/>
              <a:t>(c)  Giovanni De Micheli</a:t>
            </a:r>
          </a:p>
        </p:txBody>
      </p:sp>
      <p:sp>
        <p:nvSpPr>
          <p:cNvPr id="22" name="Slide Number Placeholder 4"/>
          <p:cNvSpPr>
            <a:spLocks noGrp="1"/>
          </p:cNvSpPr>
          <p:nvPr>
            <p:ph type="sldNum" sz="quarter" idx="11"/>
          </p:nvPr>
        </p:nvSpPr>
        <p:spPr/>
        <p:txBody>
          <a:bodyPr/>
          <a:lstStyle/>
          <a:p>
            <a:pPr>
              <a:defRPr/>
            </a:pPr>
            <a:fld id="{2959BCF0-F7CE-C44A-95DC-99DBD67FDE78}" type="slidenum">
              <a:rPr lang="en-US"/>
              <a:pPr>
                <a:defRPr/>
              </a:pPr>
              <a:t>30</a:t>
            </a:fld>
            <a:endParaRPr lang="en-US"/>
          </a:p>
        </p:txBody>
      </p:sp>
      <p:sp>
        <p:nvSpPr>
          <p:cNvPr id="1392642" name="Rectangle 2"/>
          <p:cNvSpPr>
            <a:spLocks noGrp="1" noChangeArrowheads="1"/>
          </p:cNvSpPr>
          <p:nvPr>
            <p:ph type="body" idx="1"/>
          </p:nvPr>
        </p:nvSpPr>
        <p:spPr>
          <a:xfrm>
            <a:off x="635000" y="5662613"/>
            <a:ext cx="7772400" cy="611187"/>
          </a:xfrm>
        </p:spPr>
        <p:txBody>
          <a:bodyPr/>
          <a:lstStyle/>
          <a:p>
            <a:pPr>
              <a:defRPr/>
            </a:pPr>
            <a:r>
              <a:rPr lang="en-US" sz="2400">
                <a:cs typeface="+mn-cs"/>
              </a:rPr>
              <a:t>Never access the bus twice simultaneously</a:t>
            </a:r>
          </a:p>
        </p:txBody>
      </p:sp>
      <p:sp>
        <p:nvSpPr>
          <p:cNvPr id="1392643" name="Rectangle 3"/>
          <p:cNvSpPr>
            <a:spLocks noChangeArrowheads="1"/>
          </p:cNvSpPr>
          <p:nvPr/>
        </p:nvSpPr>
        <p:spPr bwMode="auto">
          <a:xfrm>
            <a:off x="2771775" y="2517775"/>
            <a:ext cx="1108075" cy="346075"/>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marL="1143000" indent="-228600">
              <a:spcBef>
                <a:spcPct val="50000"/>
              </a:spcBef>
              <a:defRPr/>
            </a:pPr>
            <a:endParaRPr lang="fr-FR" sz="1600" b="0">
              <a:latin typeface="Arial" charset="0"/>
              <a:cs typeface="+mn-cs"/>
            </a:endParaRPr>
          </a:p>
        </p:txBody>
      </p:sp>
      <p:sp>
        <p:nvSpPr>
          <p:cNvPr id="1392644" name="Rectangle 4"/>
          <p:cNvSpPr>
            <a:spLocks noGrp="1" noChangeArrowheads="1"/>
          </p:cNvSpPr>
          <p:nvPr>
            <p:ph type="title"/>
          </p:nvPr>
        </p:nvSpPr>
        <p:spPr>
          <a:xfrm>
            <a:off x="684213" y="0"/>
            <a:ext cx="7772400" cy="984250"/>
          </a:xfrm>
        </p:spPr>
        <p:txBody>
          <a:bodyPr/>
          <a:lstStyle/>
          <a:p>
            <a:pPr>
              <a:defRPr/>
            </a:pPr>
            <a:r>
              <a:rPr lang="en-US">
                <a:cs typeface="+mj-cs"/>
              </a:rPr>
              <a:t>Example </a:t>
            </a:r>
            <a:br>
              <a:rPr lang="en-US">
                <a:cs typeface="+mj-cs"/>
              </a:rPr>
            </a:br>
            <a:r>
              <a:rPr lang="en-US">
                <a:cs typeface="+mj-cs"/>
              </a:rPr>
              <a:t> Control-Flow Expressions</a:t>
            </a:r>
            <a:endParaRPr lang="en-US" sz="2500">
              <a:cs typeface="+mj-cs"/>
            </a:endParaRPr>
          </a:p>
        </p:txBody>
      </p:sp>
      <p:sp>
        <p:nvSpPr>
          <p:cNvPr id="1392645" name="Rectangle 5"/>
          <p:cNvSpPr>
            <a:spLocks noChangeArrowheads="1"/>
          </p:cNvSpPr>
          <p:nvPr/>
        </p:nvSpPr>
        <p:spPr bwMode="auto">
          <a:xfrm>
            <a:off x="3276600" y="1268413"/>
            <a:ext cx="2447925" cy="387350"/>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2646" name="Line 6"/>
          <p:cNvSpPr>
            <a:spLocks noChangeShapeType="1"/>
          </p:cNvSpPr>
          <p:nvPr/>
        </p:nvSpPr>
        <p:spPr bwMode="auto">
          <a:xfrm flipV="1">
            <a:off x="2051050" y="2109788"/>
            <a:ext cx="5041900" cy="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2647" name="Rectangle 7"/>
          <p:cNvSpPr>
            <a:spLocks noChangeArrowheads="1"/>
          </p:cNvSpPr>
          <p:nvPr/>
        </p:nvSpPr>
        <p:spPr bwMode="auto">
          <a:xfrm>
            <a:off x="5795963" y="2432050"/>
            <a:ext cx="431800" cy="517525"/>
          </a:xfrm>
          <a:prstGeom prst="rect">
            <a:avLst/>
          </a:prstGeom>
          <a:solidFill>
            <a:srgbClr val="FFFF99"/>
          </a:solidFill>
          <a:ln w="9525">
            <a:solidFill>
              <a:schemeClr val="tx2"/>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2648" name="Rectangle 8"/>
          <p:cNvSpPr>
            <a:spLocks noChangeArrowheads="1"/>
          </p:cNvSpPr>
          <p:nvPr/>
        </p:nvSpPr>
        <p:spPr bwMode="auto">
          <a:xfrm>
            <a:off x="4284663" y="2432050"/>
            <a:ext cx="431800" cy="517525"/>
          </a:xfrm>
          <a:prstGeom prst="rect">
            <a:avLst/>
          </a:prstGeom>
          <a:solidFill>
            <a:srgbClr val="FFCCCC"/>
          </a:solidFill>
          <a:ln w="9525">
            <a:solidFill>
              <a:schemeClr val="tx1"/>
            </a:solidFill>
            <a:miter lim="800000"/>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2649" name="Line 9"/>
          <p:cNvSpPr>
            <a:spLocks noChangeShapeType="1"/>
          </p:cNvSpPr>
          <p:nvPr/>
        </p:nvSpPr>
        <p:spPr bwMode="auto">
          <a:xfrm>
            <a:off x="4500563" y="1655763"/>
            <a:ext cx="0" cy="454025"/>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2650" name="Line 10"/>
          <p:cNvSpPr>
            <a:spLocks noChangeShapeType="1"/>
          </p:cNvSpPr>
          <p:nvPr/>
        </p:nvSpPr>
        <p:spPr bwMode="auto">
          <a:xfrm>
            <a:off x="4500563" y="2109788"/>
            <a:ext cx="0" cy="322262"/>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2651" name="Line 11"/>
          <p:cNvSpPr>
            <a:spLocks noChangeShapeType="1"/>
          </p:cNvSpPr>
          <p:nvPr/>
        </p:nvSpPr>
        <p:spPr bwMode="auto">
          <a:xfrm>
            <a:off x="6011863" y="2109788"/>
            <a:ext cx="0" cy="322262"/>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2652" name="Line 12"/>
          <p:cNvSpPr>
            <a:spLocks noChangeShapeType="1"/>
          </p:cNvSpPr>
          <p:nvPr/>
        </p:nvSpPr>
        <p:spPr bwMode="auto">
          <a:xfrm>
            <a:off x="2987675" y="2109788"/>
            <a:ext cx="0" cy="322262"/>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2653" name="Text Box 13"/>
          <p:cNvSpPr txBox="1">
            <a:spLocks noChangeArrowheads="1"/>
          </p:cNvSpPr>
          <p:nvPr/>
        </p:nvSpPr>
        <p:spPr bwMode="auto">
          <a:xfrm>
            <a:off x="3132138" y="2562225"/>
            <a:ext cx="1873250" cy="2746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latin typeface="Arial" charset="0"/>
                <a:cs typeface="+mn-cs"/>
              </a:rPr>
              <a:t>P2</a:t>
            </a:r>
          </a:p>
        </p:txBody>
      </p:sp>
      <p:sp>
        <p:nvSpPr>
          <p:cNvPr id="1392654" name="Text Box 14"/>
          <p:cNvSpPr txBox="1">
            <a:spLocks noChangeArrowheads="1"/>
          </p:cNvSpPr>
          <p:nvPr/>
        </p:nvSpPr>
        <p:spPr bwMode="auto">
          <a:xfrm>
            <a:off x="4643438" y="2562225"/>
            <a:ext cx="1873250" cy="2746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solidFill>
                  <a:schemeClr val="bg2"/>
                </a:solidFill>
                <a:latin typeface="Arial" charset="0"/>
                <a:cs typeface="+mn-cs"/>
              </a:rPr>
              <a:t>P3</a:t>
            </a:r>
          </a:p>
        </p:txBody>
      </p:sp>
      <p:sp>
        <p:nvSpPr>
          <p:cNvPr id="1392655" name="Text Box 15"/>
          <p:cNvSpPr txBox="1">
            <a:spLocks noChangeArrowheads="1"/>
          </p:cNvSpPr>
          <p:nvPr/>
        </p:nvSpPr>
        <p:spPr bwMode="auto">
          <a:xfrm>
            <a:off x="3132138" y="1331913"/>
            <a:ext cx="1873250"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latin typeface="Arial" charset="0"/>
                <a:cs typeface="+mn-cs"/>
              </a:rPr>
              <a:t>MEMORY</a:t>
            </a:r>
          </a:p>
        </p:txBody>
      </p:sp>
      <p:sp>
        <p:nvSpPr>
          <p:cNvPr id="1392656" name="Text Box 16"/>
          <p:cNvSpPr txBox="1">
            <a:spLocks noChangeArrowheads="1"/>
          </p:cNvSpPr>
          <p:nvPr/>
        </p:nvSpPr>
        <p:spPr bwMode="auto">
          <a:xfrm>
            <a:off x="1763713" y="2951163"/>
            <a:ext cx="1871662" cy="9509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always</a:t>
            </a:r>
          </a:p>
          <a:p>
            <a:pPr>
              <a:spcBef>
                <a:spcPct val="50000"/>
              </a:spcBef>
              <a:defRPr/>
            </a:pPr>
            <a:r>
              <a:rPr lang="en-US" sz="800" b="0">
                <a:latin typeface="Arial" charset="0"/>
                <a:cs typeface="+mn-cs"/>
              </a:rPr>
              <a:t>begin</a:t>
            </a:r>
          </a:p>
          <a:p>
            <a:pPr>
              <a:spcBef>
                <a:spcPct val="50000"/>
              </a:spcBef>
              <a:defRPr/>
            </a:pPr>
            <a:r>
              <a:rPr lang="en-US" sz="800" b="0">
                <a:latin typeface="Arial" charset="0"/>
                <a:cs typeface="+mn-cs"/>
              </a:rPr>
              <a:t>   write bus</a:t>
            </a:r>
          </a:p>
          <a:p>
            <a:pPr>
              <a:spcBef>
                <a:spcPct val="50000"/>
              </a:spcBef>
              <a:defRPr/>
            </a:pPr>
            <a:r>
              <a:rPr lang="en-US" sz="800" b="0">
                <a:latin typeface="Arial" charset="0"/>
                <a:cs typeface="+mn-cs"/>
              </a:rPr>
              <a:t>   receive data</a:t>
            </a:r>
          </a:p>
          <a:p>
            <a:pPr>
              <a:spcBef>
                <a:spcPct val="50000"/>
              </a:spcBef>
              <a:defRPr/>
            </a:pPr>
            <a:r>
              <a:rPr lang="en-US" sz="800" b="0">
                <a:latin typeface="Arial" charset="0"/>
                <a:cs typeface="+mn-cs"/>
              </a:rPr>
              <a:t>end</a:t>
            </a:r>
          </a:p>
        </p:txBody>
      </p:sp>
      <p:sp>
        <p:nvSpPr>
          <p:cNvPr id="1392657" name="Text Box 17"/>
          <p:cNvSpPr txBox="1">
            <a:spLocks noChangeArrowheads="1"/>
          </p:cNvSpPr>
          <p:nvPr/>
        </p:nvSpPr>
        <p:spPr bwMode="auto">
          <a:xfrm>
            <a:off x="3276600" y="2951163"/>
            <a:ext cx="1871663" cy="11350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always</a:t>
            </a:r>
          </a:p>
          <a:p>
            <a:pPr>
              <a:spcBef>
                <a:spcPct val="50000"/>
              </a:spcBef>
              <a:defRPr/>
            </a:pPr>
            <a:r>
              <a:rPr lang="en-US" sz="800" b="0">
                <a:latin typeface="Arial" charset="0"/>
                <a:cs typeface="+mn-cs"/>
              </a:rPr>
              <a:t>begin</a:t>
            </a:r>
          </a:p>
          <a:p>
            <a:pPr>
              <a:spcBef>
                <a:spcPct val="50000"/>
              </a:spcBef>
              <a:defRPr/>
            </a:pPr>
            <a:r>
              <a:rPr lang="en-US" sz="800" b="0">
                <a:latin typeface="Arial" charset="0"/>
                <a:cs typeface="+mn-cs"/>
              </a:rPr>
              <a:t>   initialize</a:t>
            </a:r>
          </a:p>
          <a:p>
            <a:pPr>
              <a:spcBef>
                <a:spcPct val="50000"/>
              </a:spcBef>
              <a:defRPr/>
            </a:pPr>
            <a:r>
              <a:rPr lang="en-US" sz="800" b="0">
                <a:latin typeface="Arial" charset="0"/>
                <a:cs typeface="+mn-cs"/>
              </a:rPr>
              <a:t>   wait ( tr ready )</a:t>
            </a:r>
          </a:p>
          <a:p>
            <a:pPr>
              <a:spcBef>
                <a:spcPct val="50000"/>
              </a:spcBef>
              <a:defRPr/>
            </a:pPr>
            <a:r>
              <a:rPr lang="en-US" sz="800" b="0">
                <a:latin typeface="Arial" charset="0"/>
                <a:cs typeface="+mn-cs"/>
              </a:rPr>
              <a:t>   read bus</a:t>
            </a:r>
          </a:p>
          <a:p>
            <a:pPr>
              <a:spcBef>
                <a:spcPct val="50000"/>
              </a:spcBef>
              <a:defRPr/>
            </a:pPr>
            <a:r>
              <a:rPr lang="en-US" sz="800" b="0">
                <a:latin typeface="Arial" charset="0"/>
                <a:cs typeface="+mn-cs"/>
              </a:rPr>
              <a:t>end</a:t>
            </a:r>
          </a:p>
        </p:txBody>
      </p:sp>
      <p:sp>
        <p:nvSpPr>
          <p:cNvPr id="1392658" name="Text Box 18"/>
          <p:cNvSpPr txBox="1">
            <a:spLocks noChangeArrowheads="1"/>
          </p:cNvSpPr>
          <p:nvPr/>
        </p:nvSpPr>
        <p:spPr bwMode="auto">
          <a:xfrm>
            <a:off x="4787900" y="2951163"/>
            <a:ext cx="1944688" cy="9509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800" b="0">
                <a:latin typeface="Arial" charset="0"/>
                <a:cs typeface="+mn-cs"/>
              </a:rPr>
              <a:t>always</a:t>
            </a:r>
          </a:p>
          <a:p>
            <a:pPr>
              <a:spcBef>
                <a:spcPct val="50000"/>
              </a:spcBef>
              <a:defRPr/>
            </a:pPr>
            <a:r>
              <a:rPr lang="en-US" sz="800" b="0">
                <a:latin typeface="Arial" charset="0"/>
                <a:cs typeface="+mn-cs"/>
              </a:rPr>
              <a:t>begin</a:t>
            </a:r>
          </a:p>
          <a:p>
            <a:pPr>
              <a:spcBef>
                <a:spcPct val="50000"/>
              </a:spcBef>
              <a:defRPr/>
            </a:pPr>
            <a:r>
              <a:rPr lang="en-US" sz="800" b="0">
                <a:latin typeface="Arial" charset="0"/>
                <a:cs typeface="+mn-cs"/>
              </a:rPr>
              <a:t>   wait ( free bus )</a:t>
            </a:r>
          </a:p>
          <a:p>
            <a:pPr>
              <a:spcBef>
                <a:spcPct val="50000"/>
              </a:spcBef>
              <a:defRPr/>
            </a:pPr>
            <a:r>
              <a:rPr lang="en-US" sz="800" b="0">
                <a:latin typeface="Arial" charset="0"/>
                <a:cs typeface="+mn-cs"/>
              </a:rPr>
              <a:t>   read bus</a:t>
            </a:r>
          </a:p>
          <a:p>
            <a:pPr>
              <a:spcBef>
                <a:spcPct val="50000"/>
              </a:spcBef>
              <a:defRPr/>
            </a:pPr>
            <a:r>
              <a:rPr lang="en-US" sz="800" b="0">
                <a:latin typeface="Arial" charset="0"/>
                <a:cs typeface="+mn-cs"/>
              </a:rPr>
              <a:t>end</a:t>
            </a:r>
          </a:p>
        </p:txBody>
      </p:sp>
      <p:sp>
        <p:nvSpPr>
          <p:cNvPr id="1392659" name="Text Box 19"/>
          <p:cNvSpPr txBox="1">
            <a:spLocks noChangeArrowheads="1"/>
          </p:cNvSpPr>
          <p:nvPr/>
        </p:nvSpPr>
        <p:spPr bwMode="auto">
          <a:xfrm>
            <a:off x="2843213" y="4156075"/>
            <a:ext cx="3241675" cy="15811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200" b="0">
                <a:latin typeface="Arial" charset="0"/>
                <a:cs typeface="+mn-cs"/>
              </a:rPr>
              <a:t>        </a:t>
            </a:r>
            <a:r>
              <a:rPr lang="en-US" sz="1400" b="0">
                <a:latin typeface="Arial" charset="0"/>
                <a:cs typeface="+mn-cs"/>
              </a:rPr>
              <a:t>p = p1 </a:t>
            </a:r>
            <a:r>
              <a:rPr lang="he-IL" sz="1400" b="0">
                <a:latin typeface="Arial" charset="0"/>
                <a:cs typeface="Arial" charset="0"/>
              </a:rPr>
              <a:t>װ</a:t>
            </a:r>
            <a:r>
              <a:rPr lang="en-US" sz="1400" b="0">
                <a:latin typeface="Arial" charset="0"/>
                <a:cs typeface="Arial" charset="0"/>
              </a:rPr>
              <a:t> p2 </a:t>
            </a:r>
            <a:r>
              <a:rPr lang="he-IL" sz="1400" b="0">
                <a:latin typeface="Arial" charset="0"/>
                <a:cs typeface="Arial" charset="0"/>
              </a:rPr>
              <a:t>װ</a:t>
            </a:r>
            <a:r>
              <a:rPr lang="en-US" sz="1400" b="0">
                <a:latin typeface="Arial" charset="0"/>
                <a:cs typeface="Arial" charset="0"/>
              </a:rPr>
              <a:t> p3</a:t>
            </a:r>
          </a:p>
          <a:p>
            <a:pPr>
              <a:spcBef>
                <a:spcPct val="50000"/>
              </a:spcBef>
              <a:defRPr/>
            </a:pPr>
            <a:r>
              <a:rPr lang="en-US" sz="1400" b="0">
                <a:latin typeface="Arial" charset="0"/>
                <a:cs typeface="Arial" charset="0"/>
              </a:rPr>
              <a:t>        p1 = [a.0]</a:t>
            </a:r>
            <a:r>
              <a:rPr lang="el-GR" sz="1400" b="0" baseline="30000">
                <a:latin typeface="Arial" charset="0"/>
                <a:cs typeface="Arial" charset="0"/>
              </a:rPr>
              <a:t>ω</a:t>
            </a:r>
            <a:endParaRPr lang="en-US" sz="1400" b="0" baseline="30000">
              <a:latin typeface="Arial" charset="0"/>
              <a:cs typeface="Arial" charset="0"/>
            </a:endParaRPr>
          </a:p>
          <a:p>
            <a:pPr>
              <a:spcBef>
                <a:spcPct val="50000"/>
              </a:spcBef>
              <a:defRPr/>
            </a:pPr>
            <a:r>
              <a:rPr lang="en-US" sz="1400" b="0">
                <a:latin typeface="Arial" charset="0"/>
                <a:cs typeface="Arial" charset="0"/>
              </a:rPr>
              <a:t>        p2 = [0.(c:0)*.a]</a:t>
            </a:r>
            <a:r>
              <a:rPr lang="el-GR" sz="1400" b="0" baseline="30000">
                <a:latin typeface="Arial" charset="0"/>
                <a:cs typeface="+mn-cs"/>
              </a:rPr>
              <a:t>ω</a:t>
            </a:r>
            <a:endParaRPr lang="en-US" sz="1400" b="0" baseline="30000">
              <a:latin typeface="Arial" charset="0"/>
              <a:cs typeface="Arial" charset="0"/>
            </a:endParaRPr>
          </a:p>
          <a:p>
            <a:pPr>
              <a:spcBef>
                <a:spcPct val="50000"/>
              </a:spcBef>
              <a:defRPr/>
            </a:pPr>
            <a:r>
              <a:rPr lang="en-US" sz="1400" b="0">
                <a:latin typeface="Arial" charset="0"/>
                <a:cs typeface="Arial" charset="0"/>
              </a:rPr>
              <a:t>        </a:t>
            </a:r>
            <a:r>
              <a:rPr lang="en-US" sz="1400" b="0">
                <a:solidFill>
                  <a:schemeClr val="tx2"/>
                </a:solidFill>
                <a:latin typeface="Arial" charset="0"/>
                <a:cs typeface="Arial" charset="0"/>
              </a:rPr>
              <a:t>p3 = [(x:0)*.a]</a:t>
            </a:r>
            <a:r>
              <a:rPr lang="el-GR" sz="1400" b="0" baseline="30000">
                <a:solidFill>
                  <a:schemeClr val="tx2"/>
                </a:solidFill>
                <a:latin typeface="Arial" charset="0"/>
                <a:cs typeface="+mn-cs"/>
              </a:rPr>
              <a:t>ω</a:t>
            </a:r>
            <a:endParaRPr lang="en-US" sz="1400" b="0" baseline="30000">
              <a:solidFill>
                <a:schemeClr val="tx2"/>
              </a:solidFill>
              <a:latin typeface="Arial" charset="0"/>
              <a:cs typeface="+mn-cs"/>
            </a:endParaRPr>
          </a:p>
          <a:p>
            <a:pPr>
              <a:spcBef>
                <a:spcPct val="50000"/>
              </a:spcBef>
              <a:defRPr/>
            </a:pPr>
            <a:r>
              <a:rPr lang="en-US" sz="1400" b="0">
                <a:solidFill>
                  <a:schemeClr val="tx2"/>
                </a:solidFill>
                <a:latin typeface="Arial" charset="0"/>
                <a:cs typeface="+mn-cs"/>
              </a:rPr>
              <a:t>        NEVER = {a,a}</a:t>
            </a:r>
            <a:r>
              <a:rPr lang="en-US" sz="1400" b="0">
                <a:latin typeface="Arial" charset="0"/>
                <a:cs typeface="+mn-cs"/>
              </a:rPr>
              <a:t>  </a:t>
            </a:r>
            <a:endParaRPr lang="el-GR" sz="1400" b="0">
              <a:latin typeface="Arial" charset="0"/>
              <a:cs typeface="+mn-cs"/>
            </a:endParaRPr>
          </a:p>
        </p:txBody>
      </p:sp>
      <p:sp>
        <p:nvSpPr>
          <p:cNvPr id="1392660" name="Text Box 20"/>
          <p:cNvSpPr txBox="1">
            <a:spLocks noChangeArrowheads="1"/>
          </p:cNvSpPr>
          <p:nvPr/>
        </p:nvSpPr>
        <p:spPr bwMode="auto">
          <a:xfrm>
            <a:off x="1925638" y="2570163"/>
            <a:ext cx="1284287" cy="2746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200" b="0">
                <a:latin typeface="Arial" charset="0"/>
                <a:cs typeface="+mn-cs"/>
              </a:rPr>
              <a:t>P1</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3"/>
          <p:cNvSpPr>
            <a:spLocks noGrp="1"/>
          </p:cNvSpPr>
          <p:nvPr>
            <p:ph type="ftr" sz="quarter" idx="10"/>
          </p:nvPr>
        </p:nvSpPr>
        <p:spPr/>
        <p:txBody>
          <a:bodyPr/>
          <a:lstStyle/>
          <a:p>
            <a:pPr>
              <a:defRPr/>
            </a:pPr>
            <a:r>
              <a:rPr lang="en-US"/>
              <a:t>(c)  Giovanni De Micheli</a:t>
            </a:r>
          </a:p>
        </p:txBody>
      </p:sp>
      <p:sp>
        <p:nvSpPr>
          <p:cNvPr id="33" name="Slide Number Placeholder 4"/>
          <p:cNvSpPr>
            <a:spLocks noGrp="1"/>
          </p:cNvSpPr>
          <p:nvPr>
            <p:ph type="sldNum" sz="quarter" idx="11"/>
          </p:nvPr>
        </p:nvSpPr>
        <p:spPr/>
        <p:txBody>
          <a:bodyPr/>
          <a:lstStyle/>
          <a:p>
            <a:pPr>
              <a:defRPr/>
            </a:pPr>
            <a:fld id="{7849623C-CEBC-5A44-9B17-86B3F40D727B}" type="slidenum">
              <a:rPr lang="en-US"/>
              <a:pPr>
                <a:defRPr/>
              </a:pPr>
              <a:t>31</a:t>
            </a:fld>
            <a:endParaRPr lang="en-US"/>
          </a:p>
        </p:txBody>
      </p:sp>
      <p:sp>
        <p:nvSpPr>
          <p:cNvPr id="1393666" name="Rectangle 2"/>
          <p:cNvSpPr>
            <a:spLocks noGrp="1" noChangeArrowheads="1"/>
          </p:cNvSpPr>
          <p:nvPr>
            <p:ph type="title"/>
          </p:nvPr>
        </p:nvSpPr>
        <p:spPr>
          <a:xfrm>
            <a:off x="684213" y="0"/>
            <a:ext cx="7772400" cy="842963"/>
          </a:xfrm>
        </p:spPr>
        <p:txBody>
          <a:bodyPr/>
          <a:lstStyle/>
          <a:p>
            <a:pPr>
              <a:defRPr/>
            </a:pPr>
            <a:r>
              <a:rPr lang="en-US">
                <a:cs typeface="+mj-cs"/>
              </a:rPr>
              <a:t>Example</a:t>
            </a:r>
            <a:br>
              <a:rPr lang="en-US">
                <a:cs typeface="+mj-cs"/>
              </a:rPr>
            </a:br>
            <a:r>
              <a:rPr lang="en-US">
                <a:cs typeface="+mj-cs"/>
              </a:rPr>
              <a:t>Synchronization</a:t>
            </a:r>
          </a:p>
        </p:txBody>
      </p:sp>
      <p:sp>
        <p:nvSpPr>
          <p:cNvPr id="1393667" name="Rectangle 3"/>
          <p:cNvSpPr>
            <a:spLocks noGrp="1" noChangeArrowheads="1"/>
          </p:cNvSpPr>
          <p:nvPr>
            <p:ph type="body" idx="1"/>
          </p:nvPr>
        </p:nvSpPr>
        <p:spPr>
          <a:xfrm>
            <a:off x="619125" y="3700463"/>
            <a:ext cx="7772400" cy="2555875"/>
          </a:xfrm>
        </p:spPr>
        <p:txBody>
          <a:bodyPr/>
          <a:lstStyle/>
          <a:p>
            <a:pPr marL="342900" indent="-342900">
              <a:lnSpc>
                <a:spcPct val="90000"/>
              </a:lnSpc>
              <a:defRPr/>
            </a:pPr>
            <a:endParaRPr lang="en-US" sz="2000">
              <a:cs typeface="+mn-cs"/>
            </a:endParaRPr>
          </a:p>
          <a:p>
            <a:pPr marL="342900" indent="-342900">
              <a:lnSpc>
                <a:spcPct val="90000"/>
              </a:lnSpc>
              <a:defRPr/>
            </a:pPr>
            <a:r>
              <a:rPr lang="en-US" sz="2400">
                <a:cs typeface="+mn-cs"/>
              </a:rPr>
              <a:t>Synchronization between a sender and a receiver in a blocking protocol</a:t>
            </a:r>
          </a:p>
          <a:p>
            <a:pPr marL="742950" lvl="1" indent="-285750">
              <a:lnSpc>
                <a:spcPct val="90000"/>
              </a:lnSpc>
              <a:defRPr/>
            </a:pPr>
            <a:r>
              <a:rPr lang="en-US" sz="2000"/>
              <a:t>Sender = (x : r)*.a</a:t>
            </a:r>
          </a:p>
          <a:p>
            <a:pPr marL="742950" lvl="1" indent="-285750">
              <a:lnSpc>
                <a:spcPct val="90000"/>
              </a:lnSpc>
              <a:defRPr/>
            </a:pPr>
            <a:r>
              <a:rPr lang="en-US" sz="2000"/>
              <a:t>Receiver = (y : k)*.a</a:t>
            </a:r>
          </a:p>
          <a:p>
            <a:pPr marL="742950" lvl="1" indent="-285750">
              <a:lnSpc>
                <a:spcPct val="90000"/>
              </a:lnSpc>
              <a:defRPr/>
            </a:pPr>
            <a:r>
              <a:rPr lang="en-US" sz="2000"/>
              <a:t>ALWAYS = {{a; a}}</a:t>
            </a:r>
          </a:p>
          <a:p>
            <a:pPr marL="742950" lvl="1" indent="-285750">
              <a:lnSpc>
                <a:spcPct val="90000"/>
              </a:lnSpc>
              <a:defRPr/>
            </a:pPr>
            <a:r>
              <a:rPr lang="en-US" sz="2000"/>
              <a:t>NEVER = {{r; k}}</a:t>
            </a:r>
          </a:p>
          <a:p>
            <a:pPr marL="342900" indent="-342900">
              <a:lnSpc>
                <a:spcPct val="90000"/>
              </a:lnSpc>
              <a:defRPr/>
            </a:pPr>
            <a:endParaRPr lang="en-US" sz="1600">
              <a:cs typeface="+mn-cs"/>
            </a:endParaRPr>
          </a:p>
        </p:txBody>
      </p:sp>
      <p:sp>
        <p:nvSpPr>
          <p:cNvPr id="1393668" name="Oval 4"/>
          <p:cNvSpPr>
            <a:spLocks noChangeArrowheads="1"/>
          </p:cNvSpPr>
          <p:nvPr/>
        </p:nvSpPr>
        <p:spPr bwMode="auto">
          <a:xfrm>
            <a:off x="3492500" y="2349500"/>
            <a:ext cx="287338" cy="287338"/>
          </a:xfrm>
          <a:prstGeom prst="ellipse">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69" name="Oval 5"/>
          <p:cNvSpPr>
            <a:spLocks noChangeArrowheads="1"/>
          </p:cNvSpPr>
          <p:nvPr/>
        </p:nvSpPr>
        <p:spPr bwMode="auto">
          <a:xfrm>
            <a:off x="3492500" y="3068638"/>
            <a:ext cx="287338" cy="287337"/>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70" name="Oval 6"/>
          <p:cNvSpPr>
            <a:spLocks noChangeArrowheads="1"/>
          </p:cNvSpPr>
          <p:nvPr/>
        </p:nvSpPr>
        <p:spPr bwMode="auto">
          <a:xfrm>
            <a:off x="5292725" y="3068638"/>
            <a:ext cx="287338" cy="287337"/>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71" name="Oval 7"/>
          <p:cNvSpPr>
            <a:spLocks noChangeArrowheads="1"/>
          </p:cNvSpPr>
          <p:nvPr/>
        </p:nvSpPr>
        <p:spPr bwMode="auto">
          <a:xfrm>
            <a:off x="5292725" y="2349500"/>
            <a:ext cx="287338" cy="287338"/>
          </a:xfrm>
          <a:prstGeom prst="ellipse">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72" name="Line 8"/>
          <p:cNvSpPr>
            <a:spLocks noChangeShapeType="1"/>
          </p:cNvSpPr>
          <p:nvPr/>
        </p:nvSpPr>
        <p:spPr bwMode="auto">
          <a:xfrm>
            <a:off x="3779838" y="3213100"/>
            <a:ext cx="1512887" cy="0"/>
          </a:xfrm>
          <a:prstGeom prst="line">
            <a:avLst/>
          </a:prstGeom>
          <a:noFill/>
          <a:ln w="28575">
            <a:solidFill>
              <a:schemeClr val="tx1"/>
            </a:solidFill>
            <a:round/>
            <a:headEnd type="triangle" w="lg" len="lg"/>
            <a:tailEnd type="triangle" w="lg"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3673" name="Line 9"/>
          <p:cNvSpPr>
            <a:spLocks noChangeShapeType="1"/>
          </p:cNvSpPr>
          <p:nvPr/>
        </p:nvSpPr>
        <p:spPr bwMode="auto">
          <a:xfrm>
            <a:off x="3635375" y="2636838"/>
            <a:ext cx="0" cy="431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74" name="Line 10"/>
          <p:cNvSpPr>
            <a:spLocks noChangeShapeType="1"/>
          </p:cNvSpPr>
          <p:nvPr/>
        </p:nvSpPr>
        <p:spPr bwMode="auto">
          <a:xfrm>
            <a:off x="5435600" y="2636838"/>
            <a:ext cx="0" cy="431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75" name="Line 11"/>
          <p:cNvSpPr>
            <a:spLocks noChangeShapeType="1"/>
          </p:cNvSpPr>
          <p:nvPr/>
        </p:nvSpPr>
        <p:spPr bwMode="auto">
          <a:xfrm>
            <a:off x="3635375" y="2060575"/>
            <a:ext cx="0" cy="28892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76" name="Line 12"/>
          <p:cNvSpPr>
            <a:spLocks noChangeShapeType="1"/>
          </p:cNvSpPr>
          <p:nvPr/>
        </p:nvSpPr>
        <p:spPr bwMode="auto">
          <a:xfrm>
            <a:off x="5435600" y="2060575"/>
            <a:ext cx="0" cy="288925"/>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77" name="Line 13"/>
          <p:cNvSpPr>
            <a:spLocks noChangeShapeType="1"/>
          </p:cNvSpPr>
          <p:nvPr/>
        </p:nvSpPr>
        <p:spPr bwMode="auto">
          <a:xfrm>
            <a:off x="3851275" y="2492375"/>
            <a:ext cx="1368425" cy="0"/>
          </a:xfrm>
          <a:prstGeom prst="line">
            <a:avLst/>
          </a:prstGeom>
          <a:noFill/>
          <a:ln w="9525">
            <a:solidFill>
              <a:schemeClr val="tx1"/>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grpSp>
        <p:nvGrpSpPr>
          <p:cNvPr id="80911" name="Group 14"/>
          <p:cNvGrpSpPr>
            <a:grpSpLocks/>
          </p:cNvGrpSpPr>
          <p:nvPr/>
        </p:nvGrpSpPr>
        <p:grpSpPr bwMode="auto">
          <a:xfrm>
            <a:off x="3132138" y="2276475"/>
            <a:ext cx="360362" cy="431800"/>
            <a:chOff x="1973" y="1434"/>
            <a:chExt cx="227" cy="272"/>
          </a:xfrm>
        </p:grpSpPr>
        <p:sp>
          <p:nvSpPr>
            <p:cNvPr id="1393679" name="Line 15"/>
            <p:cNvSpPr>
              <a:spLocks noChangeShapeType="1"/>
            </p:cNvSpPr>
            <p:nvPr/>
          </p:nvSpPr>
          <p:spPr bwMode="auto">
            <a:xfrm flipH="1" flipV="1">
              <a:off x="2109" y="1434"/>
              <a:ext cx="91" cy="13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3680" name="Line 16"/>
            <p:cNvSpPr>
              <a:spLocks noChangeShapeType="1"/>
            </p:cNvSpPr>
            <p:nvPr/>
          </p:nvSpPr>
          <p:spPr bwMode="auto">
            <a:xfrm flipH="1">
              <a:off x="1973" y="1434"/>
              <a:ext cx="13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81" name="Line 17"/>
            <p:cNvSpPr>
              <a:spLocks noChangeShapeType="1"/>
            </p:cNvSpPr>
            <p:nvPr/>
          </p:nvSpPr>
          <p:spPr bwMode="auto">
            <a:xfrm>
              <a:off x="1973" y="1434"/>
              <a:ext cx="0" cy="2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3682" name="Line 18"/>
            <p:cNvSpPr>
              <a:spLocks noChangeShapeType="1"/>
            </p:cNvSpPr>
            <p:nvPr/>
          </p:nvSpPr>
          <p:spPr bwMode="auto">
            <a:xfrm>
              <a:off x="1973" y="1706"/>
              <a:ext cx="13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83" name="Line 19"/>
            <p:cNvSpPr>
              <a:spLocks noChangeShapeType="1"/>
            </p:cNvSpPr>
            <p:nvPr/>
          </p:nvSpPr>
          <p:spPr bwMode="auto">
            <a:xfrm flipV="1">
              <a:off x="2109" y="1570"/>
              <a:ext cx="91" cy="136"/>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grpSp>
      <p:grpSp>
        <p:nvGrpSpPr>
          <p:cNvPr id="80912" name="Group 20"/>
          <p:cNvGrpSpPr>
            <a:grpSpLocks/>
          </p:cNvGrpSpPr>
          <p:nvPr/>
        </p:nvGrpSpPr>
        <p:grpSpPr bwMode="auto">
          <a:xfrm flipH="1">
            <a:off x="5580063" y="2276475"/>
            <a:ext cx="360362" cy="431800"/>
            <a:chOff x="1973" y="1434"/>
            <a:chExt cx="227" cy="272"/>
          </a:xfrm>
        </p:grpSpPr>
        <p:sp>
          <p:nvSpPr>
            <p:cNvPr id="1393685" name="Line 21"/>
            <p:cNvSpPr>
              <a:spLocks noChangeShapeType="1"/>
            </p:cNvSpPr>
            <p:nvPr/>
          </p:nvSpPr>
          <p:spPr bwMode="auto">
            <a:xfrm flipH="1" flipV="1">
              <a:off x="2109" y="1434"/>
              <a:ext cx="91" cy="13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3686" name="Line 22"/>
            <p:cNvSpPr>
              <a:spLocks noChangeShapeType="1"/>
            </p:cNvSpPr>
            <p:nvPr/>
          </p:nvSpPr>
          <p:spPr bwMode="auto">
            <a:xfrm flipH="1">
              <a:off x="1973" y="1434"/>
              <a:ext cx="13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87" name="Line 23"/>
            <p:cNvSpPr>
              <a:spLocks noChangeShapeType="1"/>
            </p:cNvSpPr>
            <p:nvPr/>
          </p:nvSpPr>
          <p:spPr bwMode="auto">
            <a:xfrm>
              <a:off x="1973" y="1434"/>
              <a:ext cx="0" cy="27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sp>
          <p:nvSpPr>
            <p:cNvPr id="1393688" name="Line 24"/>
            <p:cNvSpPr>
              <a:spLocks noChangeShapeType="1"/>
            </p:cNvSpPr>
            <p:nvPr/>
          </p:nvSpPr>
          <p:spPr bwMode="auto">
            <a:xfrm>
              <a:off x="1973" y="1706"/>
              <a:ext cx="136"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spAutoFit/>
            </a:bodyPr>
            <a:lstStyle/>
            <a:p>
              <a:pPr>
                <a:defRPr/>
              </a:pPr>
              <a:endParaRPr lang="en-US">
                <a:cs typeface="+mn-cs"/>
              </a:endParaRPr>
            </a:p>
          </p:txBody>
        </p:sp>
        <p:sp>
          <p:nvSpPr>
            <p:cNvPr id="1393689" name="Line 25"/>
            <p:cNvSpPr>
              <a:spLocks noChangeShapeType="1"/>
            </p:cNvSpPr>
            <p:nvPr/>
          </p:nvSpPr>
          <p:spPr bwMode="auto">
            <a:xfrm flipV="1">
              <a:off x="2109" y="1570"/>
              <a:ext cx="91" cy="136"/>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p>
              <a:pPr>
                <a:defRPr/>
              </a:pPr>
              <a:endParaRPr lang="en-US">
                <a:cs typeface="+mn-cs"/>
              </a:endParaRPr>
            </a:p>
          </p:txBody>
        </p:sp>
      </p:grpSp>
      <p:sp>
        <p:nvSpPr>
          <p:cNvPr id="1393690" name="Text Box 26"/>
          <p:cNvSpPr txBox="1">
            <a:spLocks noChangeArrowheads="1"/>
          </p:cNvSpPr>
          <p:nvPr/>
        </p:nvSpPr>
        <p:spPr bwMode="auto">
          <a:xfrm>
            <a:off x="1403350" y="2276475"/>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r</a:t>
            </a:r>
          </a:p>
        </p:txBody>
      </p:sp>
      <p:sp>
        <p:nvSpPr>
          <p:cNvPr id="1393691" name="Text Box 27"/>
          <p:cNvSpPr txBox="1">
            <a:spLocks noChangeArrowheads="1"/>
          </p:cNvSpPr>
          <p:nvPr/>
        </p:nvSpPr>
        <p:spPr bwMode="auto">
          <a:xfrm>
            <a:off x="4572000" y="2276475"/>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k</a:t>
            </a:r>
          </a:p>
        </p:txBody>
      </p:sp>
      <p:sp>
        <p:nvSpPr>
          <p:cNvPr id="1393692" name="Text Box 28"/>
          <p:cNvSpPr txBox="1">
            <a:spLocks noChangeArrowheads="1"/>
          </p:cNvSpPr>
          <p:nvPr/>
        </p:nvSpPr>
        <p:spPr bwMode="auto">
          <a:xfrm>
            <a:off x="4211638" y="2997200"/>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a</a:t>
            </a:r>
          </a:p>
        </p:txBody>
      </p:sp>
      <p:sp>
        <p:nvSpPr>
          <p:cNvPr id="1393693" name="Text Box 29"/>
          <p:cNvSpPr txBox="1">
            <a:spLocks noChangeArrowheads="1"/>
          </p:cNvSpPr>
          <p:nvPr/>
        </p:nvSpPr>
        <p:spPr bwMode="auto">
          <a:xfrm>
            <a:off x="1763713" y="2997200"/>
            <a:ext cx="2232025"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a</a:t>
            </a:r>
          </a:p>
        </p:txBody>
      </p:sp>
      <p:sp>
        <p:nvSpPr>
          <p:cNvPr id="1393694" name="Text Box 30"/>
          <p:cNvSpPr txBox="1">
            <a:spLocks noChangeArrowheads="1"/>
          </p:cNvSpPr>
          <p:nvPr/>
        </p:nvSpPr>
        <p:spPr bwMode="auto">
          <a:xfrm>
            <a:off x="3635375" y="1773238"/>
            <a:ext cx="2808288"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RECEIVER</a:t>
            </a:r>
          </a:p>
        </p:txBody>
      </p:sp>
      <p:sp>
        <p:nvSpPr>
          <p:cNvPr id="1393695" name="Text Box 31"/>
          <p:cNvSpPr txBox="1">
            <a:spLocks noChangeArrowheads="1"/>
          </p:cNvSpPr>
          <p:nvPr/>
        </p:nvSpPr>
        <p:spPr bwMode="auto">
          <a:xfrm>
            <a:off x="1835150" y="1773238"/>
            <a:ext cx="2808288" cy="3365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600" b="0">
                <a:latin typeface="Arial" charset="0"/>
                <a:cs typeface="+mn-cs"/>
              </a:rPr>
              <a:t>SENDER</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AFEBDDF0-56E1-0F4E-94E6-051A1A942012}" type="slidenum">
              <a:rPr lang="en-US"/>
              <a:pPr>
                <a:defRPr/>
              </a:pPr>
              <a:t>32</a:t>
            </a:fld>
            <a:endParaRPr lang="en-US"/>
          </a:p>
        </p:txBody>
      </p:sp>
      <p:sp>
        <p:nvSpPr>
          <p:cNvPr id="1394690" name="Rectangle 2"/>
          <p:cNvSpPr>
            <a:spLocks noGrp="1" noChangeArrowheads="1"/>
          </p:cNvSpPr>
          <p:nvPr>
            <p:ph type="title"/>
          </p:nvPr>
        </p:nvSpPr>
        <p:spPr/>
        <p:txBody>
          <a:bodyPr/>
          <a:lstStyle/>
          <a:p>
            <a:pPr>
              <a:defRPr/>
            </a:pPr>
            <a:r>
              <a:rPr lang="en-US">
                <a:cs typeface="+mj-cs"/>
              </a:rPr>
              <a:t>Design with CFEs</a:t>
            </a:r>
          </a:p>
        </p:txBody>
      </p:sp>
      <p:sp>
        <p:nvSpPr>
          <p:cNvPr id="1394691" name="Rectangle 3"/>
          <p:cNvSpPr>
            <a:spLocks noGrp="1" noChangeArrowheads="1"/>
          </p:cNvSpPr>
          <p:nvPr>
            <p:ph type="body" idx="1"/>
          </p:nvPr>
        </p:nvSpPr>
        <p:spPr>
          <a:xfrm>
            <a:off x="284163" y="1039813"/>
            <a:ext cx="8353425" cy="4868862"/>
          </a:xfrm>
        </p:spPr>
        <p:txBody>
          <a:bodyPr/>
          <a:lstStyle/>
          <a:p>
            <a:pPr marL="342900" indent="-342900">
              <a:lnSpc>
                <a:spcPct val="90000"/>
              </a:lnSpc>
              <a:defRPr/>
            </a:pPr>
            <a:r>
              <a:rPr lang="en-US">
                <a:solidFill>
                  <a:schemeClr val="tx2"/>
                </a:solidFill>
                <a:cs typeface="+mn-cs"/>
              </a:rPr>
              <a:t>Representation:</a:t>
            </a:r>
          </a:p>
          <a:p>
            <a:pPr marL="742950" lvl="1" indent="-285750">
              <a:lnSpc>
                <a:spcPct val="90000"/>
              </a:lnSpc>
              <a:defRPr/>
            </a:pPr>
            <a:r>
              <a:rPr lang="en-US"/>
              <a:t>A CFE can be compiled into a </a:t>
            </a:r>
            <a:r>
              <a:rPr lang="en-US" i="1"/>
              <a:t>specification automaton</a:t>
            </a:r>
          </a:p>
          <a:p>
            <a:pPr marL="742950" lvl="1" indent="-285750">
              <a:lnSpc>
                <a:spcPct val="90000"/>
              </a:lnSpc>
              <a:defRPr/>
            </a:pPr>
            <a:r>
              <a:rPr lang="en-US"/>
              <a:t>Representing all feasible behaviors</a:t>
            </a:r>
            <a:endParaRPr lang="en-US" sz="2000"/>
          </a:p>
          <a:p>
            <a:pPr marL="342900" indent="-342900">
              <a:lnSpc>
                <a:spcPct val="90000"/>
              </a:lnSpc>
              <a:defRPr/>
            </a:pPr>
            <a:r>
              <a:rPr lang="en-US">
                <a:solidFill>
                  <a:schemeClr val="tx2"/>
                </a:solidFill>
                <a:cs typeface="+mn-cs"/>
              </a:rPr>
              <a:t>Synthesis:</a:t>
            </a:r>
          </a:p>
          <a:p>
            <a:pPr marL="742950" lvl="1" indent="-285750">
              <a:lnSpc>
                <a:spcPct val="90000"/>
              </a:lnSpc>
              <a:defRPr/>
            </a:pPr>
            <a:r>
              <a:rPr lang="en-US"/>
              <a:t>A control-unit implementation is a FSM</a:t>
            </a:r>
          </a:p>
          <a:p>
            <a:pPr marL="742950" lvl="1" indent="-285750">
              <a:lnSpc>
                <a:spcPct val="90000"/>
              </a:lnSpc>
              <a:defRPr/>
            </a:pPr>
            <a:r>
              <a:rPr lang="en-US"/>
              <a:t>Derivable from a specification automaton by assigning values to decision variables over time</a:t>
            </a:r>
          </a:p>
          <a:p>
            <a:pPr marL="342900" indent="-342900">
              <a:lnSpc>
                <a:spcPct val="90000"/>
              </a:lnSpc>
              <a:defRPr/>
            </a:pPr>
            <a:r>
              <a:rPr lang="en-US">
                <a:solidFill>
                  <a:schemeClr val="tx2"/>
                </a:solidFill>
                <a:cs typeface="+mn-cs"/>
              </a:rPr>
              <a:t>Optimization:</a:t>
            </a:r>
          </a:p>
          <a:p>
            <a:pPr marL="742950" lvl="1" indent="-285750">
              <a:lnSpc>
                <a:spcPct val="90000"/>
              </a:lnSpc>
              <a:defRPr/>
            </a:pPr>
            <a:r>
              <a:rPr lang="en-US"/>
              <a:t>Minimize a cost function defined over the decision variables</a:t>
            </a:r>
            <a:endParaRPr lang="en-US" sz="200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284132FD-027D-5448-ADB4-9496E85527C7}" type="slidenum">
              <a:rPr lang="en-US"/>
              <a:pPr>
                <a:defRPr/>
              </a:pPr>
              <a:t>33</a:t>
            </a:fld>
            <a:endParaRPr lang="en-US"/>
          </a:p>
        </p:txBody>
      </p:sp>
      <p:sp>
        <p:nvSpPr>
          <p:cNvPr id="1395714" name="Rectangle 2"/>
          <p:cNvSpPr>
            <a:spLocks noGrp="1" noChangeArrowheads="1"/>
          </p:cNvSpPr>
          <p:nvPr>
            <p:ph type="title"/>
          </p:nvPr>
        </p:nvSpPr>
        <p:spPr/>
        <p:txBody>
          <a:bodyPr/>
          <a:lstStyle/>
          <a:p>
            <a:pPr>
              <a:defRPr/>
            </a:pPr>
            <a:r>
              <a:rPr lang="en-US">
                <a:cs typeface="+mj-cs"/>
              </a:rPr>
              <a:t>CFE Summary</a:t>
            </a:r>
          </a:p>
        </p:txBody>
      </p:sp>
      <p:sp>
        <p:nvSpPr>
          <p:cNvPr id="1395715" name="Rectangle 3"/>
          <p:cNvSpPr>
            <a:spLocks noGrp="1" noChangeArrowheads="1"/>
          </p:cNvSpPr>
          <p:nvPr>
            <p:ph type="body" idx="1"/>
          </p:nvPr>
        </p:nvSpPr>
        <p:spPr>
          <a:xfrm>
            <a:off x="288925" y="1042988"/>
            <a:ext cx="8569325" cy="4035425"/>
          </a:xfrm>
        </p:spPr>
        <p:txBody>
          <a:bodyPr/>
          <a:lstStyle/>
          <a:p>
            <a:pPr>
              <a:lnSpc>
                <a:spcPct val="120000"/>
              </a:lnSpc>
              <a:defRPr/>
            </a:pPr>
            <a:r>
              <a:rPr lang="en-US">
                <a:cs typeface="+mn-cs"/>
              </a:rPr>
              <a:t>Control-flow expression are a modeling tool</a:t>
            </a:r>
          </a:p>
          <a:p>
            <a:pPr>
              <a:lnSpc>
                <a:spcPct val="120000"/>
              </a:lnSpc>
              <a:defRPr/>
            </a:pPr>
            <a:r>
              <a:rPr lang="en-US">
                <a:cs typeface="+mn-cs"/>
              </a:rPr>
              <a:t>Formal semantic:</a:t>
            </a:r>
          </a:p>
          <a:p>
            <a:pPr lvl="1">
              <a:lnSpc>
                <a:spcPct val="120000"/>
              </a:lnSpc>
              <a:defRPr/>
            </a:pPr>
            <a:r>
              <a:rPr lang="en-US"/>
              <a:t>Support for synthesis and verification</a:t>
            </a:r>
          </a:p>
          <a:p>
            <a:pPr>
              <a:lnSpc>
                <a:spcPct val="120000"/>
              </a:lnSpc>
              <a:defRPr/>
            </a:pPr>
            <a:r>
              <a:rPr lang="en-US">
                <a:cs typeface="+mn-cs"/>
              </a:rPr>
              <a:t>Synthesis path from CFEs to control-unit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4993FCED-DCB2-DC42-920E-A3017DCAA938}" type="slidenum">
              <a:rPr lang="en-US"/>
              <a:pPr>
                <a:defRPr/>
              </a:pPr>
              <a:t>4</a:t>
            </a:fld>
            <a:endParaRPr lang="en-US"/>
          </a:p>
        </p:txBody>
      </p:sp>
      <p:sp>
        <p:nvSpPr>
          <p:cNvPr id="1358850" name="Rectangle 2"/>
          <p:cNvSpPr>
            <a:spLocks noGrp="1" noChangeArrowheads="1"/>
          </p:cNvSpPr>
          <p:nvPr>
            <p:ph type="title"/>
          </p:nvPr>
        </p:nvSpPr>
        <p:spPr/>
        <p:txBody>
          <a:bodyPr/>
          <a:lstStyle/>
          <a:p>
            <a:pPr>
              <a:defRPr/>
            </a:pPr>
            <a:r>
              <a:rPr lang="en-US">
                <a:cs typeface="+mj-cs"/>
              </a:rPr>
              <a:t>Formal FSM model</a:t>
            </a:r>
          </a:p>
        </p:txBody>
      </p:sp>
      <p:sp>
        <p:nvSpPr>
          <p:cNvPr id="1358851" name="Rectangle 3"/>
          <p:cNvSpPr>
            <a:spLocks noGrp="1" noChangeArrowheads="1"/>
          </p:cNvSpPr>
          <p:nvPr>
            <p:ph type="body" idx="1"/>
          </p:nvPr>
        </p:nvSpPr>
        <p:spPr/>
        <p:txBody>
          <a:bodyPr/>
          <a:lstStyle/>
          <a:p>
            <a:pPr marL="342900" indent="-342900">
              <a:lnSpc>
                <a:spcPct val="90000"/>
              </a:lnSpc>
              <a:defRPr/>
            </a:pPr>
            <a:r>
              <a:rPr lang="en-US" dirty="0">
                <a:cs typeface="+mn-cs"/>
              </a:rPr>
              <a:t>A set of primary inputs patterns </a:t>
            </a:r>
            <a:r>
              <a:rPr lang="en-US" i="1" dirty="0">
                <a:cs typeface="+mn-cs"/>
              </a:rPr>
              <a:t>X</a:t>
            </a:r>
            <a:endParaRPr lang="en-US" dirty="0">
              <a:cs typeface="+mn-cs"/>
            </a:endParaRPr>
          </a:p>
          <a:p>
            <a:pPr marL="342900" indent="-342900">
              <a:lnSpc>
                <a:spcPct val="90000"/>
              </a:lnSpc>
              <a:defRPr/>
            </a:pPr>
            <a:r>
              <a:rPr lang="en-US" dirty="0">
                <a:cs typeface="+mn-cs"/>
              </a:rPr>
              <a:t>A set of primary outputs patterns </a:t>
            </a:r>
            <a:r>
              <a:rPr lang="en-US" i="1" dirty="0">
                <a:cs typeface="+mn-cs"/>
              </a:rPr>
              <a:t>Y</a:t>
            </a:r>
            <a:endParaRPr lang="en-US" dirty="0">
              <a:cs typeface="+mn-cs"/>
            </a:endParaRPr>
          </a:p>
          <a:p>
            <a:pPr marL="342900" indent="-342900">
              <a:lnSpc>
                <a:spcPct val="90000"/>
              </a:lnSpc>
              <a:defRPr/>
            </a:pPr>
            <a:r>
              <a:rPr lang="en-US" dirty="0">
                <a:cs typeface="+mn-cs"/>
              </a:rPr>
              <a:t>A set of states </a:t>
            </a:r>
            <a:r>
              <a:rPr lang="en-US" i="1" dirty="0">
                <a:cs typeface="+mn-cs"/>
              </a:rPr>
              <a:t>S</a:t>
            </a:r>
            <a:endParaRPr lang="en-US" dirty="0">
              <a:cs typeface="+mn-cs"/>
            </a:endParaRPr>
          </a:p>
          <a:p>
            <a:pPr marL="342900" indent="-342900">
              <a:lnSpc>
                <a:spcPct val="90000"/>
              </a:lnSpc>
              <a:defRPr/>
            </a:pPr>
            <a:r>
              <a:rPr lang="en-US" dirty="0">
                <a:cs typeface="+mn-cs"/>
              </a:rPr>
              <a:t>A </a:t>
            </a:r>
            <a:r>
              <a:rPr lang="en-US" i="1" dirty="0">
                <a:cs typeface="+mn-cs"/>
              </a:rPr>
              <a:t>state</a:t>
            </a:r>
            <a:r>
              <a:rPr lang="en-US" dirty="0">
                <a:cs typeface="+mn-cs"/>
              </a:rPr>
              <a:t> transition function:</a:t>
            </a:r>
          </a:p>
          <a:p>
            <a:pPr marL="742950" lvl="1" indent="-285750">
              <a:lnSpc>
                <a:spcPct val="90000"/>
              </a:lnSpc>
              <a:defRPr/>
            </a:pPr>
            <a:r>
              <a:rPr lang="el-GR" dirty="0">
                <a:latin typeface="Lucida Grande" charset="0"/>
                <a:cs typeface="Arial" charset="0"/>
              </a:rPr>
              <a:t>δ</a:t>
            </a:r>
            <a:r>
              <a:rPr lang="en-US" dirty="0">
                <a:cs typeface="Arial" charset="0"/>
              </a:rPr>
              <a:t>: X × S </a:t>
            </a:r>
            <a:r>
              <a:rPr lang="el-GR" dirty="0">
                <a:cs typeface="Arial" charset="0"/>
              </a:rPr>
              <a:t>→</a:t>
            </a:r>
            <a:r>
              <a:rPr lang="en-US" dirty="0">
                <a:cs typeface="Arial" charset="0"/>
              </a:rPr>
              <a:t> </a:t>
            </a:r>
            <a:r>
              <a:rPr lang="en-US" dirty="0"/>
              <a:t>S</a:t>
            </a:r>
          </a:p>
          <a:p>
            <a:pPr marL="342900" indent="-342900">
              <a:lnSpc>
                <a:spcPct val="90000"/>
              </a:lnSpc>
              <a:defRPr/>
            </a:pPr>
            <a:r>
              <a:rPr lang="en-US" dirty="0">
                <a:cs typeface="+mn-cs"/>
              </a:rPr>
              <a:t>An output function:</a:t>
            </a:r>
          </a:p>
          <a:p>
            <a:pPr marL="742950" lvl="1" indent="-285750">
              <a:lnSpc>
                <a:spcPct val="90000"/>
              </a:lnSpc>
              <a:defRPr/>
            </a:pPr>
            <a:r>
              <a:rPr lang="el-GR" dirty="0">
                <a:latin typeface="Lucida Grande" charset="0"/>
                <a:cs typeface="Arial" charset="0"/>
              </a:rPr>
              <a:t>λ</a:t>
            </a:r>
            <a:r>
              <a:rPr lang="en-US" dirty="0"/>
              <a:t> : X </a:t>
            </a:r>
            <a:r>
              <a:rPr lang="en-US" dirty="0">
                <a:cs typeface="Arial" charset="0"/>
              </a:rPr>
              <a:t>×</a:t>
            </a:r>
            <a:r>
              <a:rPr lang="en-US" dirty="0"/>
              <a:t> S </a:t>
            </a:r>
            <a:r>
              <a:rPr lang="el-GR" dirty="0">
                <a:cs typeface="Arial" charset="0"/>
              </a:rPr>
              <a:t>→</a:t>
            </a:r>
            <a:r>
              <a:rPr lang="en-US" dirty="0"/>
              <a:t> Y for </a:t>
            </a:r>
            <a:r>
              <a:rPr lang="en-US" i="1" dirty="0"/>
              <a:t>Mealy </a:t>
            </a:r>
            <a:r>
              <a:rPr lang="en-US" dirty="0"/>
              <a:t>models</a:t>
            </a:r>
          </a:p>
          <a:p>
            <a:pPr marL="742950" lvl="1" indent="-285750">
              <a:lnSpc>
                <a:spcPct val="90000"/>
              </a:lnSpc>
              <a:defRPr/>
            </a:pPr>
            <a:r>
              <a:rPr lang="el-GR" dirty="0">
                <a:latin typeface="Lucida Grande" charset="0"/>
                <a:cs typeface="Arial" charset="0"/>
              </a:rPr>
              <a:t>λ</a:t>
            </a:r>
            <a:r>
              <a:rPr lang="en-US" dirty="0"/>
              <a:t> : S </a:t>
            </a:r>
            <a:r>
              <a:rPr lang="el-GR" dirty="0">
                <a:cs typeface="Arial" charset="0"/>
              </a:rPr>
              <a:t>→</a:t>
            </a:r>
            <a:r>
              <a:rPr lang="en-US"/>
              <a:t> Y        for </a:t>
            </a:r>
            <a:r>
              <a:rPr lang="en-US" i="1" dirty="0"/>
              <a:t>Moore </a:t>
            </a:r>
            <a:r>
              <a:rPr lang="en-US" dirty="0"/>
              <a:t>models</a:t>
            </a:r>
          </a:p>
          <a:p>
            <a:pPr marL="342900" indent="-342900">
              <a:lnSpc>
                <a:spcPct val="90000"/>
              </a:lnSpc>
              <a:defRPr/>
            </a:pPr>
            <a:endParaRPr lang="en-US" dirty="0">
              <a:cs typeface="+mn-cs"/>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a:spLocks noGrp="1"/>
          </p:cNvSpPr>
          <p:nvPr>
            <p:ph type="ftr" sz="quarter" idx="10"/>
          </p:nvPr>
        </p:nvSpPr>
        <p:spPr/>
        <p:txBody>
          <a:bodyPr/>
          <a:lstStyle/>
          <a:p>
            <a:pPr>
              <a:defRPr/>
            </a:pPr>
            <a:r>
              <a:rPr lang="en-US"/>
              <a:t>(c)  Giovanni De Micheli</a:t>
            </a:r>
          </a:p>
        </p:txBody>
      </p:sp>
      <p:sp>
        <p:nvSpPr>
          <p:cNvPr id="22" name="Slide Number Placeholder 4"/>
          <p:cNvSpPr>
            <a:spLocks noGrp="1"/>
          </p:cNvSpPr>
          <p:nvPr>
            <p:ph type="sldNum" sz="quarter" idx="11"/>
          </p:nvPr>
        </p:nvSpPr>
        <p:spPr/>
        <p:txBody>
          <a:bodyPr/>
          <a:lstStyle/>
          <a:p>
            <a:pPr>
              <a:defRPr/>
            </a:pPr>
            <a:fld id="{D9A6E7D4-95B1-AA46-A66D-6F6174923E00}" type="slidenum">
              <a:rPr lang="en-US"/>
              <a:pPr>
                <a:defRPr/>
              </a:pPr>
              <a:t>5</a:t>
            </a:fld>
            <a:endParaRPr lang="en-US"/>
          </a:p>
        </p:txBody>
      </p:sp>
      <p:sp>
        <p:nvSpPr>
          <p:cNvPr id="1359874" name="Rectangle 2"/>
          <p:cNvSpPr>
            <a:spLocks noGrp="1" noChangeArrowheads="1"/>
          </p:cNvSpPr>
          <p:nvPr>
            <p:ph type="title"/>
          </p:nvPr>
        </p:nvSpPr>
        <p:spPr>
          <a:xfrm>
            <a:off x="684213" y="188913"/>
            <a:ext cx="7772400" cy="927100"/>
          </a:xfrm>
        </p:spPr>
        <p:txBody>
          <a:bodyPr/>
          <a:lstStyle/>
          <a:p>
            <a:pPr>
              <a:defRPr/>
            </a:pPr>
            <a:r>
              <a:rPr lang="en-US">
                <a:cs typeface="+mj-cs"/>
              </a:rPr>
              <a:t>Finite-state machines</a:t>
            </a:r>
          </a:p>
        </p:txBody>
      </p:sp>
      <p:sp>
        <p:nvSpPr>
          <p:cNvPr id="1359875" name="Rectangle 3"/>
          <p:cNvSpPr>
            <a:spLocks noGrp="1" noChangeArrowheads="1"/>
          </p:cNvSpPr>
          <p:nvPr>
            <p:ph type="body" idx="1"/>
          </p:nvPr>
        </p:nvSpPr>
        <p:spPr>
          <a:xfrm>
            <a:off x="244475" y="3557588"/>
            <a:ext cx="8699500" cy="2838450"/>
          </a:xfrm>
        </p:spPr>
        <p:txBody>
          <a:bodyPr/>
          <a:lstStyle/>
          <a:p>
            <a:pPr marL="342900" indent="-342900">
              <a:lnSpc>
                <a:spcPct val="90000"/>
              </a:lnSpc>
              <a:defRPr/>
            </a:pPr>
            <a:endParaRPr lang="en-US" sz="2000">
              <a:cs typeface="+mn-cs"/>
            </a:endParaRPr>
          </a:p>
          <a:p>
            <a:pPr marL="342900" indent="-342900">
              <a:lnSpc>
                <a:spcPct val="90000"/>
              </a:lnSpc>
              <a:defRPr/>
            </a:pPr>
            <a:r>
              <a:rPr lang="en-US">
                <a:cs typeface="+mn-cs"/>
              </a:rPr>
              <a:t>A finite-state machine is an abstraction</a:t>
            </a:r>
          </a:p>
          <a:p>
            <a:pPr marL="342900" indent="-342900">
              <a:lnSpc>
                <a:spcPct val="90000"/>
              </a:lnSpc>
              <a:defRPr/>
            </a:pPr>
            <a:r>
              <a:rPr lang="en-US">
                <a:cs typeface="+mn-cs"/>
              </a:rPr>
              <a:t>Computation takes no time</a:t>
            </a:r>
          </a:p>
          <a:p>
            <a:pPr marL="742950" lvl="1" indent="-285750">
              <a:lnSpc>
                <a:spcPct val="90000"/>
              </a:lnSpc>
              <a:defRPr/>
            </a:pPr>
            <a:r>
              <a:rPr lang="en-US"/>
              <a:t>Outputs are available as soon as inputs are</a:t>
            </a:r>
          </a:p>
          <a:p>
            <a:pPr marL="342900" indent="-342900">
              <a:lnSpc>
                <a:spcPct val="90000"/>
              </a:lnSpc>
              <a:defRPr/>
            </a:pPr>
            <a:r>
              <a:rPr lang="en-US">
                <a:cs typeface="+mn-cs"/>
              </a:rPr>
              <a:t>A finite-state machine implementation is a sequential circuit with a finite cycle-time</a:t>
            </a:r>
          </a:p>
        </p:txBody>
      </p:sp>
      <p:sp>
        <p:nvSpPr>
          <p:cNvPr id="1359876" name="Rectangle 4"/>
          <p:cNvSpPr>
            <a:spLocks noChangeArrowheads="1"/>
          </p:cNvSpPr>
          <p:nvPr/>
        </p:nvSpPr>
        <p:spPr bwMode="auto">
          <a:xfrm>
            <a:off x="2916238" y="1341438"/>
            <a:ext cx="2951162" cy="1655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lstStyle/>
          <a:p>
            <a:pPr>
              <a:defRPr/>
            </a:pPr>
            <a:endParaRPr lang="en-US">
              <a:cs typeface="+mn-cs"/>
            </a:endParaRPr>
          </a:p>
        </p:txBody>
      </p:sp>
      <p:sp>
        <p:nvSpPr>
          <p:cNvPr id="1359877" name="Rectangle 5"/>
          <p:cNvSpPr>
            <a:spLocks noChangeArrowheads="1"/>
          </p:cNvSpPr>
          <p:nvPr/>
        </p:nvSpPr>
        <p:spPr bwMode="auto">
          <a:xfrm>
            <a:off x="3132138" y="1341438"/>
            <a:ext cx="2519362" cy="1439862"/>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lstStyle/>
          <a:p>
            <a:pPr>
              <a:defRPr/>
            </a:pPr>
            <a:endParaRPr lang="en-US">
              <a:cs typeface="+mn-cs"/>
            </a:endParaRPr>
          </a:p>
        </p:txBody>
      </p:sp>
      <p:sp>
        <p:nvSpPr>
          <p:cNvPr id="1359878" name="Rectangle 6"/>
          <p:cNvSpPr>
            <a:spLocks noChangeArrowheads="1"/>
          </p:cNvSpPr>
          <p:nvPr/>
        </p:nvSpPr>
        <p:spPr bwMode="auto">
          <a:xfrm>
            <a:off x="3708400" y="3141663"/>
            <a:ext cx="1439863" cy="2873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lstStyle/>
          <a:p>
            <a:pPr>
              <a:defRPr/>
            </a:pPr>
            <a:endParaRPr lang="en-US">
              <a:cs typeface="+mn-cs"/>
            </a:endParaRPr>
          </a:p>
        </p:txBody>
      </p:sp>
      <p:sp>
        <p:nvSpPr>
          <p:cNvPr id="1359879" name="Text Box 7"/>
          <p:cNvSpPr txBox="1">
            <a:spLocks noChangeArrowheads="1"/>
          </p:cNvSpPr>
          <p:nvPr/>
        </p:nvSpPr>
        <p:spPr bwMode="auto">
          <a:xfrm>
            <a:off x="2700338" y="3111500"/>
            <a:ext cx="2592387"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nchor="ct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1800" b="0">
                <a:latin typeface="Arial" charset="0"/>
                <a:cs typeface="+mn-cs"/>
              </a:rPr>
              <a:t>REGISTERS</a:t>
            </a:r>
          </a:p>
        </p:txBody>
      </p:sp>
      <p:sp>
        <p:nvSpPr>
          <p:cNvPr id="1359880" name="Text Box 8"/>
          <p:cNvSpPr txBox="1">
            <a:spLocks noChangeArrowheads="1"/>
          </p:cNvSpPr>
          <p:nvPr/>
        </p:nvSpPr>
        <p:spPr bwMode="auto">
          <a:xfrm>
            <a:off x="1908175" y="1628775"/>
            <a:ext cx="403225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2000" b="0">
                <a:latin typeface="Arial" charset="0"/>
                <a:cs typeface="+mn-cs"/>
              </a:rPr>
              <a:t>COMBINATIONAL CIRCUIT</a:t>
            </a:r>
          </a:p>
        </p:txBody>
      </p:sp>
      <p:sp>
        <p:nvSpPr>
          <p:cNvPr id="1359881" name="Line 9"/>
          <p:cNvSpPr>
            <a:spLocks noChangeShapeType="1"/>
          </p:cNvSpPr>
          <p:nvPr/>
        </p:nvSpPr>
        <p:spPr bwMode="auto">
          <a:xfrm>
            <a:off x="5651500" y="1700213"/>
            <a:ext cx="504825"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59882" name="Line 10"/>
          <p:cNvSpPr>
            <a:spLocks noChangeShapeType="1"/>
          </p:cNvSpPr>
          <p:nvPr/>
        </p:nvSpPr>
        <p:spPr bwMode="auto">
          <a:xfrm>
            <a:off x="2627313" y="1700213"/>
            <a:ext cx="504825"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59883" name="Line 11"/>
          <p:cNvSpPr>
            <a:spLocks noChangeShapeType="1"/>
          </p:cNvSpPr>
          <p:nvPr/>
        </p:nvSpPr>
        <p:spPr bwMode="auto">
          <a:xfrm>
            <a:off x="2627313" y="2420938"/>
            <a:ext cx="504825"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59884" name="Line 12"/>
          <p:cNvSpPr>
            <a:spLocks noChangeShapeType="1"/>
          </p:cNvSpPr>
          <p:nvPr/>
        </p:nvSpPr>
        <p:spPr bwMode="auto">
          <a:xfrm>
            <a:off x="2627313" y="2420938"/>
            <a:ext cx="0" cy="863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59885" name="Line 13"/>
          <p:cNvSpPr>
            <a:spLocks noChangeShapeType="1"/>
          </p:cNvSpPr>
          <p:nvPr/>
        </p:nvSpPr>
        <p:spPr bwMode="auto">
          <a:xfrm flipH="1">
            <a:off x="2627313" y="3284538"/>
            <a:ext cx="1081087"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59886" name="Line 14"/>
          <p:cNvSpPr>
            <a:spLocks noChangeShapeType="1"/>
          </p:cNvSpPr>
          <p:nvPr/>
        </p:nvSpPr>
        <p:spPr bwMode="auto">
          <a:xfrm>
            <a:off x="5651500" y="2492375"/>
            <a:ext cx="43338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59887" name="Line 15"/>
          <p:cNvSpPr>
            <a:spLocks noChangeShapeType="1"/>
          </p:cNvSpPr>
          <p:nvPr/>
        </p:nvSpPr>
        <p:spPr bwMode="auto">
          <a:xfrm>
            <a:off x="6084888" y="2492375"/>
            <a:ext cx="0" cy="792163"/>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59888" name="Line 16"/>
          <p:cNvSpPr>
            <a:spLocks noChangeShapeType="1"/>
          </p:cNvSpPr>
          <p:nvPr/>
        </p:nvSpPr>
        <p:spPr bwMode="auto">
          <a:xfrm flipH="1">
            <a:off x="5148263" y="3284538"/>
            <a:ext cx="936625"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59889" name="Text Box 17"/>
          <p:cNvSpPr txBox="1">
            <a:spLocks noChangeArrowheads="1"/>
          </p:cNvSpPr>
          <p:nvPr/>
        </p:nvSpPr>
        <p:spPr bwMode="auto">
          <a:xfrm>
            <a:off x="250825" y="1484313"/>
            <a:ext cx="2592388" cy="7016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2000" b="0">
                <a:latin typeface="Arial" charset="0"/>
                <a:cs typeface="+mn-cs"/>
              </a:rPr>
              <a:t>   Primary Inputs</a:t>
            </a:r>
          </a:p>
        </p:txBody>
      </p:sp>
      <p:sp>
        <p:nvSpPr>
          <p:cNvPr id="1359890" name="Text Box 18"/>
          <p:cNvSpPr txBox="1">
            <a:spLocks noChangeArrowheads="1"/>
          </p:cNvSpPr>
          <p:nvPr/>
        </p:nvSpPr>
        <p:spPr bwMode="auto">
          <a:xfrm>
            <a:off x="4932363" y="1412875"/>
            <a:ext cx="2447925" cy="76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b="0">
                <a:latin typeface="Arial" charset="0"/>
                <a:cs typeface="+mn-cs"/>
              </a:rPr>
              <a:t>   </a:t>
            </a:r>
            <a:r>
              <a:rPr lang="en-US" sz="2000" b="0">
                <a:latin typeface="Arial" charset="0"/>
                <a:cs typeface="+mn-cs"/>
              </a:rPr>
              <a:t>Primary Outputs</a:t>
            </a:r>
          </a:p>
        </p:txBody>
      </p:sp>
      <p:sp>
        <p:nvSpPr>
          <p:cNvPr id="1359891" name="Line 19"/>
          <p:cNvSpPr>
            <a:spLocks noChangeShapeType="1"/>
          </p:cNvSpPr>
          <p:nvPr/>
        </p:nvSpPr>
        <p:spPr bwMode="auto">
          <a:xfrm flipV="1">
            <a:off x="4427538" y="3429000"/>
            <a:ext cx="0" cy="360363"/>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59892" name="Text Box 20"/>
          <p:cNvSpPr txBox="1">
            <a:spLocks noChangeArrowheads="1"/>
          </p:cNvSpPr>
          <p:nvPr/>
        </p:nvSpPr>
        <p:spPr bwMode="auto">
          <a:xfrm>
            <a:off x="3348038" y="3500438"/>
            <a:ext cx="2016125" cy="3968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defRPr/>
            </a:pPr>
            <a:r>
              <a:rPr lang="en-US" sz="2000" b="0">
                <a:latin typeface="Arial" charset="0"/>
                <a:cs typeface="+mn-cs"/>
              </a:rPr>
              <a:t>clock</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E9011C6F-2665-9F4B-AAF3-C9DDF2BE66D9}" type="slidenum">
              <a:rPr lang="en-US"/>
              <a:pPr>
                <a:defRPr/>
              </a:pPr>
              <a:t>6</a:t>
            </a:fld>
            <a:endParaRPr lang="en-US"/>
          </a:p>
        </p:txBody>
      </p:sp>
      <p:sp>
        <p:nvSpPr>
          <p:cNvPr id="1360898" name="Rectangle 2"/>
          <p:cNvSpPr>
            <a:spLocks noGrp="1" noChangeArrowheads="1"/>
          </p:cNvSpPr>
          <p:nvPr>
            <p:ph type="title"/>
          </p:nvPr>
        </p:nvSpPr>
        <p:spPr/>
        <p:txBody>
          <a:bodyPr/>
          <a:lstStyle/>
          <a:p>
            <a:pPr>
              <a:defRPr/>
            </a:pPr>
            <a:r>
              <a:rPr lang="en-US">
                <a:cs typeface="+mj-cs"/>
              </a:rPr>
              <a:t>State diagrams</a:t>
            </a:r>
          </a:p>
        </p:txBody>
      </p:sp>
      <p:sp>
        <p:nvSpPr>
          <p:cNvPr id="1360899" name="Rectangle 3"/>
          <p:cNvSpPr>
            <a:spLocks noGrp="1" noChangeArrowheads="1"/>
          </p:cNvSpPr>
          <p:nvPr>
            <p:ph type="body" idx="1"/>
          </p:nvPr>
        </p:nvSpPr>
        <p:spPr/>
        <p:txBody>
          <a:bodyPr/>
          <a:lstStyle/>
          <a:p>
            <a:pPr>
              <a:defRPr/>
            </a:pPr>
            <a:r>
              <a:rPr lang="en-US">
                <a:cs typeface="+mn-cs"/>
              </a:rPr>
              <a:t>Directed graph</a:t>
            </a:r>
          </a:p>
          <a:p>
            <a:pPr lvl="1">
              <a:defRPr/>
            </a:pPr>
            <a:r>
              <a:rPr lang="en-US"/>
              <a:t>Vertices = states</a:t>
            </a:r>
          </a:p>
          <a:p>
            <a:pPr lvl="1">
              <a:defRPr/>
            </a:pPr>
            <a:r>
              <a:rPr lang="en-US"/>
              <a:t>Edges = transitions</a:t>
            </a:r>
          </a:p>
          <a:p>
            <a:pPr>
              <a:defRPr/>
            </a:pPr>
            <a:r>
              <a:rPr lang="en-US">
                <a:cs typeface="+mn-cs"/>
              </a:rPr>
              <a:t>Equivalent to state transition tables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36581F22-E13B-6D47-AD79-D3B065F08D86}" type="slidenum">
              <a:rPr lang="en-US"/>
              <a:pPr>
                <a:defRPr/>
              </a:pPr>
              <a:t>7</a:t>
            </a:fld>
            <a:endParaRPr lang="en-US"/>
          </a:p>
        </p:txBody>
      </p:sp>
      <p:sp>
        <p:nvSpPr>
          <p:cNvPr id="1496066" name="Rectangle 2"/>
          <p:cNvSpPr>
            <a:spLocks noGrp="1" noChangeArrowheads="1"/>
          </p:cNvSpPr>
          <p:nvPr>
            <p:ph type="title"/>
          </p:nvPr>
        </p:nvSpPr>
        <p:spPr/>
        <p:txBody>
          <a:bodyPr/>
          <a:lstStyle/>
          <a:p>
            <a:pPr>
              <a:defRPr/>
            </a:pPr>
            <a:r>
              <a:rPr lang="en-US">
                <a:cs typeface="+mj-cs"/>
              </a:rPr>
              <a:t>Example</a:t>
            </a:r>
          </a:p>
        </p:txBody>
      </p:sp>
      <p:pic>
        <p:nvPicPr>
          <p:cNvPr id="149606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68438" y="1801813"/>
            <a:ext cx="6219825" cy="3762375"/>
          </a:xfrm>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  Giovanni De Micheli</a:t>
            </a:r>
          </a:p>
        </p:txBody>
      </p:sp>
      <p:sp>
        <p:nvSpPr>
          <p:cNvPr id="5" name="Slide Number Placeholder 4"/>
          <p:cNvSpPr>
            <a:spLocks noGrp="1"/>
          </p:cNvSpPr>
          <p:nvPr>
            <p:ph type="sldNum" sz="quarter" idx="11"/>
          </p:nvPr>
        </p:nvSpPr>
        <p:spPr/>
        <p:txBody>
          <a:bodyPr/>
          <a:lstStyle/>
          <a:p>
            <a:pPr>
              <a:defRPr/>
            </a:pPr>
            <a:fld id="{59883300-E142-D546-BC44-89AC445A8E8E}" type="slidenum">
              <a:rPr lang="en-US"/>
              <a:pPr>
                <a:defRPr/>
              </a:pPr>
              <a:t>8</a:t>
            </a:fld>
            <a:endParaRPr lang="en-US"/>
          </a:p>
        </p:txBody>
      </p:sp>
      <p:sp>
        <p:nvSpPr>
          <p:cNvPr id="1497090" name="Rectangle 2"/>
          <p:cNvSpPr>
            <a:spLocks noGrp="1" noChangeArrowheads="1"/>
          </p:cNvSpPr>
          <p:nvPr>
            <p:ph type="title"/>
          </p:nvPr>
        </p:nvSpPr>
        <p:spPr/>
        <p:txBody>
          <a:bodyPr/>
          <a:lstStyle/>
          <a:p>
            <a:pPr>
              <a:defRPr/>
            </a:pPr>
            <a:r>
              <a:rPr lang="en-US">
                <a:cs typeface="+mj-cs"/>
              </a:rPr>
              <a:t>Example</a:t>
            </a:r>
          </a:p>
        </p:txBody>
      </p:sp>
      <p:pic>
        <p:nvPicPr>
          <p:cNvPr id="149709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63650" y="1606550"/>
            <a:ext cx="6627813" cy="4152900"/>
          </a:xfrm>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3"/>
          <p:cNvSpPr>
            <a:spLocks noGrp="1"/>
          </p:cNvSpPr>
          <p:nvPr>
            <p:ph type="ftr" sz="quarter" idx="10"/>
          </p:nvPr>
        </p:nvSpPr>
        <p:spPr/>
        <p:txBody>
          <a:bodyPr/>
          <a:lstStyle/>
          <a:p>
            <a:pPr>
              <a:defRPr/>
            </a:pPr>
            <a:r>
              <a:rPr lang="en-US"/>
              <a:t>(c)  Giovanni De Micheli</a:t>
            </a:r>
          </a:p>
        </p:txBody>
      </p:sp>
      <p:sp>
        <p:nvSpPr>
          <p:cNvPr id="36" name="Slide Number Placeholder 4"/>
          <p:cNvSpPr>
            <a:spLocks noGrp="1"/>
          </p:cNvSpPr>
          <p:nvPr>
            <p:ph type="sldNum" sz="quarter" idx="11"/>
          </p:nvPr>
        </p:nvSpPr>
        <p:spPr/>
        <p:txBody>
          <a:bodyPr/>
          <a:lstStyle/>
          <a:p>
            <a:pPr>
              <a:defRPr/>
            </a:pPr>
            <a:fld id="{1765CD4A-7663-AE40-94D8-4EE207664241}" type="slidenum">
              <a:rPr lang="en-US"/>
              <a:pPr>
                <a:defRPr/>
              </a:pPr>
              <a:t>9</a:t>
            </a:fld>
            <a:endParaRPr lang="en-US"/>
          </a:p>
        </p:txBody>
      </p:sp>
      <p:sp>
        <p:nvSpPr>
          <p:cNvPr id="1361922" name="Rectangle 2"/>
          <p:cNvSpPr>
            <a:spLocks noGrp="1" noChangeArrowheads="1"/>
          </p:cNvSpPr>
          <p:nvPr>
            <p:ph type="title"/>
          </p:nvPr>
        </p:nvSpPr>
        <p:spPr>
          <a:xfrm>
            <a:off x="755650" y="188913"/>
            <a:ext cx="7772400" cy="935037"/>
          </a:xfrm>
        </p:spPr>
        <p:txBody>
          <a:bodyPr/>
          <a:lstStyle/>
          <a:p>
            <a:pPr>
              <a:defRPr/>
            </a:pPr>
            <a:r>
              <a:rPr lang="en-US">
                <a:cs typeface="+mj-cs"/>
              </a:rPr>
              <a:t>Example</a:t>
            </a:r>
          </a:p>
        </p:txBody>
      </p:sp>
      <p:sp>
        <p:nvSpPr>
          <p:cNvPr id="1361923" name="Oval 3"/>
          <p:cNvSpPr>
            <a:spLocks noChangeArrowheads="1"/>
          </p:cNvSpPr>
          <p:nvPr/>
        </p:nvSpPr>
        <p:spPr bwMode="auto">
          <a:xfrm>
            <a:off x="2700338" y="3357563"/>
            <a:ext cx="574675" cy="5762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lstStyle/>
          <a:p>
            <a:pPr>
              <a:defRPr/>
            </a:pPr>
            <a:endParaRPr lang="en-US">
              <a:cs typeface="+mn-cs"/>
            </a:endParaRPr>
          </a:p>
        </p:txBody>
      </p:sp>
      <p:sp>
        <p:nvSpPr>
          <p:cNvPr id="1361924" name="Oval 4"/>
          <p:cNvSpPr>
            <a:spLocks noChangeArrowheads="1"/>
          </p:cNvSpPr>
          <p:nvPr/>
        </p:nvSpPr>
        <p:spPr bwMode="auto">
          <a:xfrm>
            <a:off x="5940425" y="3357563"/>
            <a:ext cx="574675" cy="5762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lstStyle/>
          <a:p>
            <a:pPr>
              <a:defRPr/>
            </a:pPr>
            <a:endParaRPr lang="en-US">
              <a:cs typeface="+mn-cs"/>
            </a:endParaRPr>
          </a:p>
        </p:txBody>
      </p:sp>
      <p:sp>
        <p:nvSpPr>
          <p:cNvPr id="1361925" name="Line 5"/>
          <p:cNvSpPr>
            <a:spLocks noChangeShapeType="1"/>
          </p:cNvSpPr>
          <p:nvPr/>
        </p:nvSpPr>
        <p:spPr bwMode="auto">
          <a:xfrm flipH="1">
            <a:off x="3203575" y="2349500"/>
            <a:ext cx="1081088" cy="10795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61926" name="Line 6"/>
          <p:cNvSpPr>
            <a:spLocks noChangeShapeType="1"/>
          </p:cNvSpPr>
          <p:nvPr/>
        </p:nvSpPr>
        <p:spPr bwMode="auto">
          <a:xfrm>
            <a:off x="4859338" y="2349500"/>
            <a:ext cx="1152525" cy="10795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61927" name="Line 7"/>
          <p:cNvSpPr>
            <a:spLocks noChangeShapeType="1"/>
          </p:cNvSpPr>
          <p:nvPr/>
        </p:nvSpPr>
        <p:spPr bwMode="auto">
          <a:xfrm>
            <a:off x="3132138" y="3933825"/>
            <a:ext cx="1295400" cy="1295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61928" name="Line 8"/>
          <p:cNvSpPr>
            <a:spLocks noChangeShapeType="1"/>
          </p:cNvSpPr>
          <p:nvPr/>
        </p:nvSpPr>
        <p:spPr bwMode="auto">
          <a:xfrm flipH="1">
            <a:off x="4859338" y="3933825"/>
            <a:ext cx="1296987" cy="1295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lstStyle/>
          <a:p>
            <a:pPr>
              <a:defRPr/>
            </a:pPr>
            <a:endParaRPr lang="en-US">
              <a:cs typeface="+mn-cs"/>
            </a:endParaRPr>
          </a:p>
        </p:txBody>
      </p:sp>
      <p:sp>
        <p:nvSpPr>
          <p:cNvPr id="1361929" name="Arc 9"/>
          <p:cNvSpPr>
            <a:spLocks/>
          </p:cNvSpPr>
          <p:nvPr/>
        </p:nvSpPr>
        <p:spPr bwMode="auto">
          <a:xfrm>
            <a:off x="4716463" y="2492375"/>
            <a:ext cx="230187" cy="2624138"/>
          </a:xfrm>
          <a:custGeom>
            <a:avLst/>
            <a:gdLst>
              <a:gd name="G0" fmla="+- 1470 0 0"/>
              <a:gd name="G1" fmla="+- 21600 0 0"/>
              <a:gd name="G2" fmla="+- 21600 0 0"/>
              <a:gd name="T0" fmla="*/ 1470 w 23070"/>
              <a:gd name="T1" fmla="*/ 0 h 43200"/>
              <a:gd name="T2" fmla="*/ 0 w 23070"/>
              <a:gd name="T3" fmla="*/ 43150 h 43200"/>
              <a:gd name="T4" fmla="*/ 1470 w 23070"/>
              <a:gd name="T5" fmla="*/ 21600 h 43200"/>
            </a:gdLst>
            <a:ahLst/>
            <a:cxnLst>
              <a:cxn ang="0">
                <a:pos x="T0" y="T1"/>
              </a:cxn>
              <a:cxn ang="0">
                <a:pos x="T2" y="T3"/>
              </a:cxn>
              <a:cxn ang="0">
                <a:pos x="T4" y="T5"/>
              </a:cxn>
            </a:cxnLst>
            <a:rect l="0" t="0" r="r" b="b"/>
            <a:pathLst>
              <a:path w="23070" h="43200" fill="none" extrusionOk="0">
                <a:moveTo>
                  <a:pt x="1470" y="-1"/>
                </a:moveTo>
                <a:cubicBezTo>
                  <a:pt x="13399" y="0"/>
                  <a:pt x="23070" y="9670"/>
                  <a:pt x="23070" y="21600"/>
                </a:cubicBezTo>
                <a:cubicBezTo>
                  <a:pt x="23070" y="33529"/>
                  <a:pt x="13399" y="43200"/>
                  <a:pt x="1470" y="43200"/>
                </a:cubicBezTo>
                <a:cubicBezTo>
                  <a:pt x="979" y="43199"/>
                  <a:pt x="489" y="43183"/>
                  <a:pt x="0" y="43149"/>
                </a:cubicBezTo>
              </a:path>
              <a:path w="23070" h="43200" stroke="0" extrusionOk="0">
                <a:moveTo>
                  <a:pt x="1470" y="-1"/>
                </a:moveTo>
                <a:cubicBezTo>
                  <a:pt x="13399" y="0"/>
                  <a:pt x="23070" y="9670"/>
                  <a:pt x="23070" y="21600"/>
                </a:cubicBezTo>
                <a:cubicBezTo>
                  <a:pt x="23070" y="33529"/>
                  <a:pt x="13399" y="43200"/>
                  <a:pt x="1470" y="43200"/>
                </a:cubicBezTo>
                <a:cubicBezTo>
                  <a:pt x="979" y="43199"/>
                  <a:pt x="489" y="43183"/>
                  <a:pt x="0" y="43149"/>
                </a:cubicBezTo>
                <a:lnTo>
                  <a:pt x="1470" y="21600"/>
                </a:lnTo>
                <a:close/>
              </a:path>
            </a:pathLst>
          </a:custGeom>
          <a:noFill/>
          <a:ln w="9525">
            <a:solidFill>
              <a:schemeClr val="tx1"/>
            </a:solidFill>
            <a:round/>
            <a:headEnd type="triangle" w="med" len="me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lstStyle/>
          <a:p>
            <a:pPr>
              <a:defRPr/>
            </a:pPr>
            <a:endParaRPr lang="en-US">
              <a:cs typeface="+mn-cs"/>
            </a:endParaRPr>
          </a:p>
        </p:txBody>
      </p:sp>
      <p:sp>
        <p:nvSpPr>
          <p:cNvPr id="1361930" name="Arc 10"/>
          <p:cNvSpPr>
            <a:spLocks/>
          </p:cNvSpPr>
          <p:nvPr/>
        </p:nvSpPr>
        <p:spPr bwMode="auto">
          <a:xfrm flipH="1" flipV="1">
            <a:off x="4284663" y="2492375"/>
            <a:ext cx="230187" cy="2624138"/>
          </a:xfrm>
          <a:custGeom>
            <a:avLst/>
            <a:gdLst>
              <a:gd name="G0" fmla="+- 1470 0 0"/>
              <a:gd name="G1" fmla="+- 21600 0 0"/>
              <a:gd name="G2" fmla="+- 21600 0 0"/>
              <a:gd name="T0" fmla="*/ 1470 w 23070"/>
              <a:gd name="T1" fmla="*/ 0 h 43200"/>
              <a:gd name="T2" fmla="*/ 0 w 23070"/>
              <a:gd name="T3" fmla="*/ 43150 h 43200"/>
              <a:gd name="T4" fmla="*/ 1470 w 23070"/>
              <a:gd name="T5" fmla="*/ 21600 h 43200"/>
            </a:gdLst>
            <a:ahLst/>
            <a:cxnLst>
              <a:cxn ang="0">
                <a:pos x="T0" y="T1"/>
              </a:cxn>
              <a:cxn ang="0">
                <a:pos x="T2" y="T3"/>
              </a:cxn>
              <a:cxn ang="0">
                <a:pos x="T4" y="T5"/>
              </a:cxn>
            </a:cxnLst>
            <a:rect l="0" t="0" r="r" b="b"/>
            <a:pathLst>
              <a:path w="23070" h="43200" fill="none" extrusionOk="0">
                <a:moveTo>
                  <a:pt x="1470" y="-1"/>
                </a:moveTo>
                <a:cubicBezTo>
                  <a:pt x="13399" y="0"/>
                  <a:pt x="23070" y="9670"/>
                  <a:pt x="23070" y="21600"/>
                </a:cubicBezTo>
                <a:cubicBezTo>
                  <a:pt x="23070" y="33529"/>
                  <a:pt x="13399" y="43200"/>
                  <a:pt x="1470" y="43200"/>
                </a:cubicBezTo>
                <a:cubicBezTo>
                  <a:pt x="979" y="43199"/>
                  <a:pt x="489" y="43183"/>
                  <a:pt x="0" y="43149"/>
                </a:cubicBezTo>
              </a:path>
              <a:path w="23070" h="43200" stroke="0" extrusionOk="0">
                <a:moveTo>
                  <a:pt x="1470" y="-1"/>
                </a:moveTo>
                <a:cubicBezTo>
                  <a:pt x="13399" y="0"/>
                  <a:pt x="23070" y="9670"/>
                  <a:pt x="23070" y="21600"/>
                </a:cubicBezTo>
                <a:cubicBezTo>
                  <a:pt x="23070" y="33529"/>
                  <a:pt x="13399" y="43200"/>
                  <a:pt x="1470" y="43200"/>
                </a:cubicBezTo>
                <a:cubicBezTo>
                  <a:pt x="979" y="43199"/>
                  <a:pt x="489" y="43183"/>
                  <a:pt x="0" y="43149"/>
                </a:cubicBezTo>
                <a:lnTo>
                  <a:pt x="1470" y="21600"/>
                </a:lnTo>
                <a:close/>
              </a:path>
            </a:pathLst>
          </a:custGeom>
          <a:noFill/>
          <a:ln w="9525">
            <a:solidFill>
              <a:schemeClr val="tx1"/>
            </a:solidFill>
            <a:round/>
            <a:headEnd type="triangle" w="med" len="me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lstStyle/>
          <a:p>
            <a:pPr>
              <a:defRPr/>
            </a:pPr>
            <a:endParaRPr lang="en-US">
              <a:cs typeface="+mn-cs"/>
            </a:endParaRPr>
          </a:p>
        </p:txBody>
      </p:sp>
      <p:cxnSp>
        <p:nvCxnSpPr>
          <p:cNvPr id="1361931" name="AutoShape 11"/>
          <p:cNvCxnSpPr>
            <a:cxnSpLocks noChangeShapeType="1"/>
            <a:stCxn id="1361923" idx="0"/>
          </p:cNvCxnSpPr>
          <p:nvPr/>
        </p:nvCxnSpPr>
        <p:spPr bwMode="auto">
          <a:xfrm rot="16200000">
            <a:off x="3024187" y="2097088"/>
            <a:ext cx="1223963" cy="1296988"/>
          </a:xfrm>
          <a:prstGeom prst="curvedConnector2">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cxnSp>
      <p:cxnSp>
        <p:nvCxnSpPr>
          <p:cNvPr id="1361932" name="AutoShape 12"/>
          <p:cNvCxnSpPr>
            <a:cxnSpLocks noChangeShapeType="1"/>
            <a:stCxn id="1361924" idx="0"/>
          </p:cNvCxnSpPr>
          <p:nvPr/>
        </p:nvCxnSpPr>
        <p:spPr bwMode="auto">
          <a:xfrm rot="5400000" flipH="1">
            <a:off x="4931569" y="2061369"/>
            <a:ext cx="1223963" cy="1368425"/>
          </a:xfrm>
          <a:prstGeom prst="curvedConnector2">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cxnSp>
      <p:cxnSp>
        <p:nvCxnSpPr>
          <p:cNvPr id="1361933" name="AutoShape 13"/>
          <p:cNvCxnSpPr>
            <a:cxnSpLocks noChangeShapeType="1"/>
            <a:stCxn id="1361923" idx="2"/>
            <a:endCxn id="1361923" idx="1"/>
          </p:cNvCxnSpPr>
          <p:nvPr/>
        </p:nvCxnSpPr>
        <p:spPr bwMode="auto">
          <a:xfrm rot="10800000" flipH="1">
            <a:off x="2700338" y="3441700"/>
            <a:ext cx="84137" cy="204788"/>
          </a:xfrm>
          <a:prstGeom prst="curvedConnector4">
            <a:avLst>
              <a:gd name="adj1" fmla="val -271699"/>
              <a:gd name="adj2" fmla="val 252713"/>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cxnSp>
      <p:cxnSp>
        <p:nvCxnSpPr>
          <p:cNvPr id="1361934" name="AutoShape 14"/>
          <p:cNvCxnSpPr>
            <a:cxnSpLocks noChangeShapeType="1"/>
            <a:stCxn id="1361924" idx="6"/>
            <a:endCxn id="1361924" idx="7"/>
          </p:cNvCxnSpPr>
          <p:nvPr/>
        </p:nvCxnSpPr>
        <p:spPr bwMode="auto">
          <a:xfrm flipH="1" flipV="1">
            <a:off x="6430963" y="3441700"/>
            <a:ext cx="84137" cy="204788"/>
          </a:xfrm>
          <a:prstGeom prst="curvedConnector4">
            <a:avLst>
              <a:gd name="adj1" fmla="val -271699"/>
              <a:gd name="adj2" fmla="val 252713"/>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cxnSp>
      <p:sp>
        <p:nvSpPr>
          <p:cNvPr id="1361935" name="Oval 15"/>
          <p:cNvSpPr>
            <a:spLocks noChangeArrowheads="1"/>
          </p:cNvSpPr>
          <p:nvPr/>
        </p:nvSpPr>
        <p:spPr bwMode="auto">
          <a:xfrm rot="-5400000">
            <a:off x="4356894" y="5156994"/>
            <a:ext cx="574675" cy="576263"/>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lstStyle/>
          <a:p>
            <a:pPr>
              <a:defRPr/>
            </a:pPr>
            <a:endParaRPr lang="en-US">
              <a:cs typeface="+mn-cs"/>
            </a:endParaRPr>
          </a:p>
        </p:txBody>
      </p:sp>
      <p:cxnSp>
        <p:nvCxnSpPr>
          <p:cNvPr id="1361936" name="AutoShape 16"/>
          <p:cNvCxnSpPr>
            <a:cxnSpLocks noChangeShapeType="1"/>
            <a:stCxn id="1361935" idx="2"/>
            <a:endCxn id="1361935" idx="1"/>
          </p:cNvCxnSpPr>
          <p:nvPr/>
        </p:nvCxnSpPr>
        <p:spPr bwMode="auto">
          <a:xfrm rot="16200000" flipV="1">
            <a:off x="4498975" y="5589588"/>
            <a:ext cx="85725" cy="203200"/>
          </a:xfrm>
          <a:prstGeom prst="curvedConnector4">
            <a:avLst>
              <a:gd name="adj1" fmla="val -264815"/>
              <a:gd name="adj2" fmla="val 253907"/>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cxnSp>
      <p:sp>
        <p:nvSpPr>
          <p:cNvPr id="1361937" name="Oval 17"/>
          <p:cNvSpPr>
            <a:spLocks noChangeArrowheads="1"/>
          </p:cNvSpPr>
          <p:nvPr/>
        </p:nvSpPr>
        <p:spPr bwMode="auto">
          <a:xfrm rot="5400000" flipV="1">
            <a:off x="4285456" y="1915320"/>
            <a:ext cx="574675" cy="5762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none" anchor="ctr"/>
          <a:lstStyle/>
          <a:p>
            <a:pPr>
              <a:defRPr/>
            </a:pPr>
            <a:endParaRPr lang="en-US">
              <a:cs typeface="+mn-cs"/>
            </a:endParaRPr>
          </a:p>
        </p:txBody>
      </p:sp>
      <p:cxnSp>
        <p:nvCxnSpPr>
          <p:cNvPr id="1361938" name="AutoShape 18"/>
          <p:cNvCxnSpPr>
            <a:cxnSpLocks noChangeShapeType="1"/>
            <a:stCxn id="1361937" idx="2"/>
            <a:endCxn id="1361937" idx="1"/>
          </p:cNvCxnSpPr>
          <p:nvPr/>
        </p:nvCxnSpPr>
        <p:spPr bwMode="auto">
          <a:xfrm rot="16200000" flipH="1" flipV="1">
            <a:off x="4428331" y="1858169"/>
            <a:ext cx="84138" cy="203200"/>
          </a:xfrm>
          <a:prstGeom prst="curvedConnector4">
            <a:avLst>
              <a:gd name="adj1" fmla="val -273583"/>
              <a:gd name="adj2" fmla="val 253907"/>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cxnSp>
      <p:sp>
        <p:nvSpPr>
          <p:cNvPr id="1361939" name="Text Box 19"/>
          <p:cNvSpPr txBox="1">
            <a:spLocks noChangeArrowheads="1"/>
          </p:cNvSpPr>
          <p:nvPr/>
        </p:nvSpPr>
        <p:spPr bwMode="auto">
          <a:xfrm>
            <a:off x="1835150" y="3429000"/>
            <a:ext cx="1512888" cy="3968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2000" b="0">
                <a:latin typeface="Arial" charset="0"/>
                <a:cs typeface="+mn-cs"/>
              </a:rPr>
              <a:t>s1</a:t>
            </a:r>
          </a:p>
        </p:txBody>
      </p:sp>
      <p:sp>
        <p:nvSpPr>
          <p:cNvPr id="1361940" name="Text Box 20"/>
          <p:cNvSpPr txBox="1">
            <a:spLocks noChangeArrowheads="1"/>
          </p:cNvSpPr>
          <p:nvPr/>
        </p:nvSpPr>
        <p:spPr bwMode="auto">
          <a:xfrm>
            <a:off x="5076825" y="3429000"/>
            <a:ext cx="1512888" cy="3968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2000" b="0">
                <a:latin typeface="Arial" charset="0"/>
                <a:cs typeface="+mn-cs"/>
              </a:rPr>
              <a:t>s2</a:t>
            </a:r>
          </a:p>
        </p:txBody>
      </p:sp>
      <p:sp>
        <p:nvSpPr>
          <p:cNvPr id="1361941" name="Text Box 21"/>
          <p:cNvSpPr txBox="1">
            <a:spLocks noChangeArrowheads="1"/>
          </p:cNvSpPr>
          <p:nvPr/>
        </p:nvSpPr>
        <p:spPr bwMode="auto">
          <a:xfrm>
            <a:off x="3419475" y="1989138"/>
            <a:ext cx="1512888" cy="3968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2000" b="0">
                <a:latin typeface="Arial" charset="0"/>
                <a:cs typeface="+mn-cs"/>
              </a:rPr>
              <a:t>s0</a:t>
            </a:r>
          </a:p>
        </p:txBody>
      </p:sp>
      <p:sp>
        <p:nvSpPr>
          <p:cNvPr id="1361942" name="Text Box 22"/>
          <p:cNvSpPr txBox="1">
            <a:spLocks noChangeArrowheads="1"/>
          </p:cNvSpPr>
          <p:nvPr/>
        </p:nvSpPr>
        <p:spPr bwMode="auto">
          <a:xfrm>
            <a:off x="3492500" y="5229225"/>
            <a:ext cx="1512888" cy="3968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2000" b="0">
                <a:latin typeface="Arial" charset="0"/>
                <a:cs typeface="+mn-cs"/>
              </a:rPr>
              <a:t>s3</a:t>
            </a:r>
          </a:p>
        </p:txBody>
      </p:sp>
      <p:sp>
        <p:nvSpPr>
          <p:cNvPr id="1361943" name="Text Box 23"/>
          <p:cNvSpPr txBox="1">
            <a:spLocks noChangeArrowheads="1"/>
          </p:cNvSpPr>
          <p:nvPr/>
        </p:nvSpPr>
        <p:spPr bwMode="auto">
          <a:xfrm>
            <a:off x="2051050" y="2205038"/>
            <a:ext cx="1512888" cy="3667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a:latin typeface="Arial" charset="0"/>
                <a:cs typeface="+mn-cs"/>
              </a:rPr>
              <a:t>r/0</a:t>
            </a:r>
          </a:p>
        </p:txBody>
      </p:sp>
      <p:sp>
        <p:nvSpPr>
          <p:cNvPr id="1361944" name="Text Box 24"/>
          <p:cNvSpPr txBox="1">
            <a:spLocks noChangeArrowheads="1"/>
          </p:cNvSpPr>
          <p:nvPr/>
        </p:nvSpPr>
        <p:spPr bwMode="auto">
          <a:xfrm>
            <a:off x="3995738" y="3644900"/>
            <a:ext cx="1512887"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a:latin typeface="Arial" charset="0"/>
                <a:cs typeface="+mn-cs"/>
              </a:rPr>
              <a:t>r/0</a:t>
            </a:r>
          </a:p>
        </p:txBody>
      </p:sp>
      <p:sp>
        <p:nvSpPr>
          <p:cNvPr id="1361945" name="Text Box 25"/>
          <p:cNvSpPr txBox="1">
            <a:spLocks noChangeArrowheads="1"/>
          </p:cNvSpPr>
          <p:nvPr/>
        </p:nvSpPr>
        <p:spPr bwMode="auto">
          <a:xfrm>
            <a:off x="3492500" y="5876925"/>
            <a:ext cx="1512888"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a:latin typeface="Arial" charset="0"/>
                <a:cs typeface="+mn-cs"/>
              </a:rPr>
              <a:t>r</a:t>
            </a:r>
            <a:r>
              <a:rPr lang="ja-JP" altLang="en-US" sz="1800" b="0">
                <a:latin typeface="Arial"/>
                <a:cs typeface="+mn-cs"/>
              </a:rPr>
              <a:t>’</a:t>
            </a:r>
            <a:r>
              <a:rPr lang="en-US" sz="1800" b="0">
                <a:latin typeface="Arial" charset="0"/>
                <a:cs typeface="+mn-cs"/>
              </a:rPr>
              <a:t>/1</a:t>
            </a:r>
          </a:p>
        </p:txBody>
      </p:sp>
      <p:sp>
        <p:nvSpPr>
          <p:cNvPr id="1361946" name="Text Box 26"/>
          <p:cNvSpPr txBox="1">
            <a:spLocks noChangeArrowheads="1"/>
          </p:cNvSpPr>
          <p:nvPr/>
        </p:nvSpPr>
        <p:spPr bwMode="auto">
          <a:xfrm>
            <a:off x="4787900" y="2060575"/>
            <a:ext cx="1512888"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a:latin typeface="Arial" charset="0"/>
                <a:cs typeface="+mn-cs"/>
              </a:rPr>
              <a:t>r/0</a:t>
            </a:r>
          </a:p>
        </p:txBody>
      </p:sp>
      <p:sp>
        <p:nvSpPr>
          <p:cNvPr id="1361947" name="Text Box 27"/>
          <p:cNvSpPr txBox="1">
            <a:spLocks noChangeArrowheads="1"/>
          </p:cNvSpPr>
          <p:nvPr/>
        </p:nvSpPr>
        <p:spPr bwMode="auto">
          <a:xfrm>
            <a:off x="2000587" y="2539678"/>
            <a:ext cx="2102635" cy="36933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square">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dirty="0" err="1">
                <a:latin typeface="Arial" charset="0"/>
                <a:cs typeface="+mn-cs"/>
              </a:rPr>
              <a:t>ab</a:t>
            </a:r>
            <a:r>
              <a:rPr lang="ja-JP" altLang="en-US" sz="1800" b="0" dirty="0">
                <a:latin typeface="Arial"/>
                <a:cs typeface="+mn-cs"/>
              </a:rPr>
              <a:t>’</a:t>
            </a:r>
            <a:r>
              <a:rPr lang="en-US" sz="1800" b="0" dirty="0">
                <a:latin typeface="Arial" charset="0"/>
                <a:cs typeface="+mn-cs"/>
              </a:rPr>
              <a:t>r</a:t>
            </a:r>
            <a:r>
              <a:rPr lang="ja-JP" altLang="en-US" sz="1800" b="0" dirty="0">
                <a:latin typeface="Arial"/>
                <a:cs typeface="+mn-cs"/>
              </a:rPr>
              <a:t>’</a:t>
            </a:r>
            <a:r>
              <a:rPr lang="en-US" sz="1800" b="0" dirty="0">
                <a:latin typeface="Arial" charset="0"/>
                <a:cs typeface="+mn-cs"/>
              </a:rPr>
              <a:t>/0</a:t>
            </a:r>
          </a:p>
        </p:txBody>
      </p:sp>
      <p:sp>
        <p:nvSpPr>
          <p:cNvPr id="1361948" name="Text Box 28"/>
          <p:cNvSpPr txBox="1">
            <a:spLocks noChangeArrowheads="1"/>
          </p:cNvSpPr>
          <p:nvPr/>
        </p:nvSpPr>
        <p:spPr bwMode="auto">
          <a:xfrm>
            <a:off x="4329113" y="2565400"/>
            <a:ext cx="2090171" cy="36933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square">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dirty="0">
                <a:latin typeface="Arial" charset="0"/>
                <a:cs typeface="+mn-cs"/>
              </a:rPr>
              <a:t>a</a:t>
            </a:r>
            <a:r>
              <a:rPr lang="ja-JP" altLang="en-US" sz="1800" b="0" dirty="0">
                <a:latin typeface="Arial"/>
                <a:cs typeface="+mn-cs"/>
              </a:rPr>
              <a:t>’</a:t>
            </a:r>
            <a:r>
              <a:rPr lang="en-US" sz="1800" b="0" dirty="0" err="1">
                <a:latin typeface="Arial" charset="0"/>
                <a:cs typeface="+mn-cs"/>
              </a:rPr>
              <a:t>br</a:t>
            </a:r>
            <a:r>
              <a:rPr lang="ja-JP" altLang="en-US" sz="1800" b="0" dirty="0">
                <a:latin typeface="Arial"/>
                <a:cs typeface="+mn-cs"/>
              </a:rPr>
              <a:t>’</a:t>
            </a:r>
            <a:r>
              <a:rPr lang="en-US" sz="1800" b="0" dirty="0">
                <a:latin typeface="Arial" charset="0"/>
                <a:cs typeface="+mn-cs"/>
              </a:rPr>
              <a:t>/0</a:t>
            </a:r>
          </a:p>
        </p:txBody>
      </p:sp>
      <p:sp>
        <p:nvSpPr>
          <p:cNvPr id="1361949" name="Text Box 29"/>
          <p:cNvSpPr txBox="1">
            <a:spLocks noChangeArrowheads="1"/>
          </p:cNvSpPr>
          <p:nvPr/>
        </p:nvSpPr>
        <p:spPr bwMode="auto">
          <a:xfrm>
            <a:off x="2613358" y="3644900"/>
            <a:ext cx="1800225"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dirty="0" err="1">
                <a:latin typeface="Arial" charset="0"/>
                <a:cs typeface="+mn-cs"/>
              </a:rPr>
              <a:t>abr</a:t>
            </a:r>
            <a:r>
              <a:rPr lang="ja-JP" altLang="en-US" sz="1800" b="0" dirty="0">
                <a:latin typeface="Arial"/>
                <a:cs typeface="+mn-cs"/>
              </a:rPr>
              <a:t>’</a:t>
            </a:r>
            <a:r>
              <a:rPr lang="en-US" sz="1800" b="0" dirty="0">
                <a:latin typeface="Arial" charset="0"/>
                <a:cs typeface="+mn-cs"/>
              </a:rPr>
              <a:t>/1</a:t>
            </a:r>
          </a:p>
        </p:txBody>
      </p:sp>
      <p:sp>
        <p:nvSpPr>
          <p:cNvPr id="1361950" name="Text Box 30"/>
          <p:cNvSpPr txBox="1">
            <a:spLocks noChangeArrowheads="1"/>
          </p:cNvSpPr>
          <p:nvPr/>
        </p:nvSpPr>
        <p:spPr bwMode="auto">
          <a:xfrm>
            <a:off x="4643438" y="4365625"/>
            <a:ext cx="1800225"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a:latin typeface="Arial" charset="0"/>
                <a:cs typeface="+mn-cs"/>
              </a:rPr>
              <a:t>ar</a:t>
            </a:r>
            <a:r>
              <a:rPr lang="ja-JP" altLang="en-US" sz="1800" b="0">
                <a:latin typeface="Arial"/>
                <a:cs typeface="+mn-cs"/>
              </a:rPr>
              <a:t>’</a:t>
            </a:r>
            <a:r>
              <a:rPr lang="en-US" sz="1800" b="0">
                <a:latin typeface="Arial" charset="0"/>
                <a:cs typeface="+mn-cs"/>
              </a:rPr>
              <a:t>/1</a:t>
            </a:r>
          </a:p>
        </p:txBody>
      </p:sp>
      <p:sp>
        <p:nvSpPr>
          <p:cNvPr id="1361951" name="Text Box 31"/>
          <p:cNvSpPr txBox="1">
            <a:spLocks noChangeArrowheads="1"/>
          </p:cNvSpPr>
          <p:nvPr/>
        </p:nvSpPr>
        <p:spPr bwMode="auto">
          <a:xfrm>
            <a:off x="5795963" y="3068638"/>
            <a:ext cx="1800225" cy="3667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a:latin typeface="Arial" charset="0"/>
                <a:cs typeface="+mn-cs"/>
              </a:rPr>
              <a:t>a</a:t>
            </a:r>
            <a:r>
              <a:rPr lang="ja-JP" altLang="en-US" sz="1800" b="0">
                <a:latin typeface="Arial"/>
                <a:cs typeface="+mn-cs"/>
              </a:rPr>
              <a:t>’</a:t>
            </a:r>
            <a:r>
              <a:rPr lang="en-US" sz="1800" b="0">
                <a:latin typeface="Arial" charset="0"/>
                <a:cs typeface="+mn-cs"/>
              </a:rPr>
              <a:t>r</a:t>
            </a:r>
            <a:r>
              <a:rPr lang="ja-JP" altLang="en-US" sz="1800" b="0">
                <a:latin typeface="Arial"/>
                <a:cs typeface="+mn-cs"/>
              </a:rPr>
              <a:t>’</a:t>
            </a:r>
            <a:r>
              <a:rPr lang="en-US" sz="1800" b="0">
                <a:latin typeface="Arial" charset="0"/>
                <a:cs typeface="+mn-cs"/>
              </a:rPr>
              <a:t>/0</a:t>
            </a:r>
          </a:p>
        </p:txBody>
      </p:sp>
      <p:sp>
        <p:nvSpPr>
          <p:cNvPr id="1361952" name="Text Box 32"/>
          <p:cNvSpPr txBox="1">
            <a:spLocks noChangeArrowheads="1"/>
          </p:cNvSpPr>
          <p:nvPr/>
        </p:nvSpPr>
        <p:spPr bwMode="auto">
          <a:xfrm>
            <a:off x="900113" y="3141663"/>
            <a:ext cx="1800225" cy="3667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a:latin typeface="Arial" charset="0"/>
                <a:cs typeface="+mn-cs"/>
              </a:rPr>
              <a:t>b</a:t>
            </a:r>
            <a:r>
              <a:rPr lang="ja-JP" altLang="en-US" sz="1800" b="0">
                <a:latin typeface="Arial"/>
                <a:cs typeface="+mn-cs"/>
              </a:rPr>
              <a:t>’</a:t>
            </a:r>
            <a:r>
              <a:rPr lang="en-US" sz="1800" b="0">
                <a:latin typeface="Arial" charset="0"/>
                <a:cs typeface="+mn-cs"/>
              </a:rPr>
              <a:t>r</a:t>
            </a:r>
            <a:r>
              <a:rPr lang="ja-JP" altLang="en-US" sz="1800" b="0">
                <a:latin typeface="Arial"/>
                <a:cs typeface="+mn-cs"/>
              </a:rPr>
              <a:t>’</a:t>
            </a:r>
            <a:r>
              <a:rPr lang="en-US" sz="1800" b="0">
                <a:latin typeface="Arial" charset="0"/>
                <a:cs typeface="+mn-cs"/>
              </a:rPr>
              <a:t>/0</a:t>
            </a:r>
          </a:p>
        </p:txBody>
      </p:sp>
      <p:sp>
        <p:nvSpPr>
          <p:cNvPr id="1361953" name="Text Box 33"/>
          <p:cNvSpPr txBox="1">
            <a:spLocks noChangeArrowheads="1"/>
          </p:cNvSpPr>
          <p:nvPr/>
        </p:nvSpPr>
        <p:spPr bwMode="auto">
          <a:xfrm>
            <a:off x="2051050" y="4292600"/>
            <a:ext cx="1800225"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a:latin typeface="Arial" charset="0"/>
                <a:cs typeface="+mn-cs"/>
              </a:rPr>
              <a:t>br</a:t>
            </a:r>
            <a:r>
              <a:rPr lang="ja-JP" altLang="en-US" sz="1800" b="0">
                <a:latin typeface="Arial"/>
                <a:cs typeface="+mn-cs"/>
              </a:rPr>
              <a:t>’</a:t>
            </a:r>
            <a:r>
              <a:rPr lang="en-US" sz="1800" b="0">
                <a:latin typeface="Arial" charset="0"/>
                <a:cs typeface="+mn-cs"/>
              </a:rPr>
              <a:t>/1</a:t>
            </a:r>
          </a:p>
        </p:txBody>
      </p:sp>
      <p:sp>
        <p:nvSpPr>
          <p:cNvPr id="1361954" name="Text Box 34"/>
          <p:cNvSpPr txBox="1">
            <a:spLocks noChangeArrowheads="1"/>
          </p:cNvSpPr>
          <p:nvPr/>
        </p:nvSpPr>
        <p:spPr bwMode="auto">
          <a:xfrm>
            <a:off x="2916238" y="1356814"/>
            <a:ext cx="2407070" cy="36933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94621" dir="5165129" algn="ctr" rotWithShape="0">
                    <a:schemeClr val="bg2">
                      <a:alpha val="50000"/>
                    </a:schemeClr>
                  </a:outerShdw>
                </a:effectLst>
              </a14:hiddenEffects>
            </a:ext>
          </a:extLst>
        </p:spPr>
        <p:txBody>
          <a:bodyPr wrap="square">
            <a:spAutoFit/>
          </a:bodyPr>
          <a:lstStyle>
            <a:lvl1pPr marL="1143000" indent="-228600" algn="l">
              <a:defRPr sz="2400">
                <a:solidFill>
                  <a:schemeClr val="tx1"/>
                </a:solidFill>
                <a:latin typeface="Arial Narrow" charset="0"/>
                <a:ea typeface="ＭＳ Ｐゴシック" charset="0"/>
              </a:defRPr>
            </a:lvl1pPr>
            <a:lvl2pPr algn="l">
              <a:defRPr sz="2400">
                <a:solidFill>
                  <a:schemeClr val="tx1"/>
                </a:solidFill>
                <a:latin typeface="Arial Narrow" charset="0"/>
                <a:ea typeface="ＭＳ Ｐゴシック" charset="0"/>
              </a:defRPr>
            </a:lvl2pPr>
            <a:lvl3pPr algn="l">
              <a:defRPr sz="2400">
                <a:solidFill>
                  <a:schemeClr val="tx1"/>
                </a:solidFill>
                <a:latin typeface="Arial Narrow" charset="0"/>
                <a:ea typeface="ＭＳ Ｐゴシック" charset="0"/>
              </a:defRPr>
            </a:lvl3pPr>
            <a:lvl4pPr algn="l">
              <a:defRPr sz="2400">
                <a:solidFill>
                  <a:schemeClr val="tx1"/>
                </a:solidFill>
                <a:latin typeface="Arial Narrow" charset="0"/>
                <a:ea typeface="ＭＳ Ｐゴシック" charset="0"/>
              </a:defRPr>
            </a:lvl4pPr>
            <a:lvl5pPr algn="l">
              <a:defRPr sz="2400">
                <a:solidFill>
                  <a:schemeClr val="tx1"/>
                </a:solidFill>
                <a:latin typeface="Arial Narrow" charset="0"/>
                <a:ea typeface="ＭＳ Ｐゴシック" charset="0"/>
              </a:defRPr>
            </a:lvl5pPr>
            <a:lvl6pPr eaLnBrk="0" fontAlgn="base" hangingPunct="0">
              <a:spcBef>
                <a:spcPct val="0"/>
              </a:spcBef>
              <a:spcAft>
                <a:spcPct val="0"/>
              </a:spcAft>
              <a:defRPr sz="2400">
                <a:solidFill>
                  <a:schemeClr val="tx1"/>
                </a:solidFill>
                <a:latin typeface="Arial Narrow" charset="0"/>
                <a:ea typeface="ＭＳ Ｐゴシック" charset="0"/>
              </a:defRPr>
            </a:lvl6pPr>
            <a:lvl7pPr eaLnBrk="0" fontAlgn="base" hangingPunct="0">
              <a:spcBef>
                <a:spcPct val="0"/>
              </a:spcBef>
              <a:spcAft>
                <a:spcPct val="0"/>
              </a:spcAft>
              <a:defRPr sz="2400">
                <a:solidFill>
                  <a:schemeClr val="tx1"/>
                </a:solidFill>
                <a:latin typeface="Arial Narrow" charset="0"/>
                <a:ea typeface="ＭＳ Ｐゴシック" charset="0"/>
              </a:defRPr>
            </a:lvl7pPr>
            <a:lvl8pPr eaLnBrk="0" fontAlgn="base" hangingPunct="0">
              <a:spcBef>
                <a:spcPct val="0"/>
              </a:spcBef>
              <a:spcAft>
                <a:spcPct val="0"/>
              </a:spcAft>
              <a:defRPr sz="2400">
                <a:solidFill>
                  <a:schemeClr val="tx1"/>
                </a:solidFill>
                <a:latin typeface="Arial Narrow" charset="0"/>
                <a:ea typeface="ＭＳ Ｐゴシック" charset="0"/>
              </a:defRPr>
            </a:lvl8pPr>
            <a:lvl9pPr eaLnBrk="0" fontAlgn="base" hangingPunct="0">
              <a:spcBef>
                <a:spcPct val="0"/>
              </a:spcBef>
              <a:spcAft>
                <a:spcPct val="0"/>
              </a:spcAft>
              <a:defRPr sz="2400">
                <a:solidFill>
                  <a:schemeClr val="tx1"/>
                </a:solidFill>
                <a:latin typeface="Arial Narrow" charset="0"/>
                <a:ea typeface="ＭＳ Ｐゴシック" charset="0"/>
              </a:defRPr>
            </a:lvl9pPr>
          </a:lstStyle>
          <a:p>
            <a:pPr>
              <a:spcBef>
                <a:spcPct val="50000"/>
              </a:spcBef>
              <a:defRPr/>
            </a:pPr>
            <a:r>
              <a:rPr lang="en-US" sz="1800" b="0" dirty="0">
                <a:latin typeface="Arial" charset="0"/>
                <a:cs typeface="+mn-cs"/>
              </a:rPr>
              <a:t>a</a:t>
            </a:r>
            <a:r>
              <a:rPr lang="ja-JP" altLang="en-US" sz="1800" b="0" dirty="0">
                <a:latin typeface="Arial"/>
                <a:cs typeface="+mn-cs"/>
              </a:rPr>
              <a:t>’</a:t>
            </a:r>
            <a:r>
              <a:rPr lang="en-US" sz="1800" b="0" dirty="0">
                <a:latin typeface="Arial" charset="0"/>
                <a:cs typeface="+mn-cs"/>
              </a:rPr>
              <a:t>b</a:t>
            </a:r>
            <a:r>
              <a:rPr lang="ja-JP" altLang="en-US" sz="1800" b="0" dirty="0">
                <a:latin typeface="Arial"/>
                <a:cs typeface="+mn-cs"/>
              </a:rPr>
              <a:t>’</a:t>
            </a:r>
            <a:r>
              <a:rPr lang="en-US" sz="1800" b="0" dirty="0">
                <a:latin typeface="Arial" charset="0"/>
                <a:cs typeface="+mn-cs"/>
              </a:rPr>
              <a:t> + r/0</a:t>
            </a:r>
          </a:p>
        </p:txBody>
      </p:sp>
    </p:spTree>
  </p:cSld>
  <p:clrMapOvr>
    <a:masterClrMapping/>
  </p:clrMapOvr>
  <p:transition/>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Narrow" charset="0"/>
            <a:ea typeface="ＭＳ Ｐゴシック"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TotalTime>
  <Words>3132</Words>
  <Application>Microsoft Macintosh PowerPoint</Application>
  <PresentationFormat>On-screen Show (4:3)</PresentationFormat>
  <Paragraphs>568</Paragraphs>
  <Slides>33</Slides>
  <Notes>33</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Narrow</vt:lpstr>
      <vt:lpstr>Lucida Grande</vt:lpstr>
      <vt:lpstr>Monotype Sorts</vt:lpstr>
      <vt:lpstr>gsrcPresentationTemplate</vt:lpstr>
      <vt:lpstr>FSM-based Specification Formalisms</vt:lpstr>
      <vt:lpstr>Module 1</vt:lpstr>
      <vt:lpstr>Models of computation</vt:lpstr>
      <vt:lpstr>Formal FSM model</vt:lpstr>
      <vt:lpstr>Finite-state machines</vt:lpstr>
      <vt:lpstr>State diagrams</vt:lpstr>
      <vt:lpstr>Example</vt:lpstr>
      <vt:lpstr>Example</vt:lpstr>
      <vt:lpstr>Example</vt:lpstr>
      <vt:lpstr>FSM-based models</vt:lpstr>
      <vt:lpstr>State Charts</vt:lpstr>
      <vt:lpstr>State Charts</vt:lpstr>
      <vt:lpstr>State charts</vt:lpstr>
      <vt:lpstr>State Charts Additional features</vt:lpstr>
      <vt:lpstr>StateCharts</vt:lpstr>
      <vt:lpstr>Program State Machines</vt:lpstr>
      <vt:lpstr>SpecCharts</vt:lpstr>
      <vt:lpstr>Example</vt:lpstr>
      <vt:lpstr>State transitions</vt:lpstr>
      <vt:lpstr>SpecCharts semantics</vt:lpstr>
      <vt:lpstr>Module 2</vt:lpstr>
      <vt:lpstr>Expression-based formalisms</vt:lpstr>
      <vt:lpstr>Regular expressions</vt:lpstr>
      <vt:lpstr>Control-flow expression formalism </vt:lpstr>
      <vt:lpstr>Control-Flow Expressions</vt:lpstr>
      <vt:lpstr>Example of design problem Ethernet controller</vt:lpstr>
      <vt:lpstr>Example of design problem Ethernet controller</vt:lpstr>
      <vt:lpstr>Model properties</vt:lpstr>
      <vt:lpstr>Example   Control-Flow Expressions</vt:lpstr>
      <vt:lpstr>Example   Control-Flow Expressions</vt:lpstr>
      <vt:lpstr>Example Synchronization</vt:lpstr>
      <vt:lpstr>Design with CFEs</vt:lpstr>
      <vt:lpstr>CFE Summary</vt:lpstr>
    </vt:vector>
  </TitlesOfParts>
  <Company>EPFL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FSM-based Specification Formalisms</dc:title>
  <cp:lastModifiedBy>Microsoft Office User</cp:lastModifiedBy>
  <cp:revision>19</cp:revision>
  <dcterms:modified xsi:type="dcterms:W3CDTF">2022-09-29T07:51:31Z</dcterms:modified>
</cp:coreProperties>
</file>